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sldIdLst>
    <p:sldId id="256" r:id="rId2"/>
    <p:sldId id="257" r:id="rId3"/>
    <p:sldId id="258" r:id="rId4"/>
    <p:sldId id="275" r:id="rId5"/>
    <p:sldId id="272" r:id="rId6"/>
    <p:sldId id="276" r:id="rId7"/>
    <p:sldId id="259" r:id="rId8"/>
    <p:sldId id="261" r:id="rId9"/>
    <p:sldId id="260" r:id="rId10"/>
    <p:sldId id="264" r:id="rId11"/>
    <p:sldId id="265" r:id="rId12"/>
    <p:sldId id="267" r:id="rId13"/>
    <p:sldId id="277" r:id="rId14"/>
    <p:sldId id="268" r:id="rId15"/>
    <p:sldId id="270" r:id="rId16"/>
    <p:sldId id="271" r:id="rId17"/>
    <p:sldId id="269" r:id="rId18"/>
    <p:sldId id="26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C4A1"/>
    <a:srgbClr val="00CC66"/>
    <a:srgbClr val="339966"/>
    <a:srgbClr val="FF6600"/>
    <a:srgbClr val="92263D"/>
    <a:srgbClr val="8A1C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p:scale>
          <a:sx n="60" d="100"/>
          <a:sy n="60" d="100"/>
        </p:scale>
        <p:origin x="-3736" y="-13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51B068C-815F-482E-81BA-E2556AF6468F}" type="datetimeFigureOut">
              <a:rPr lang="en-US" smtClean="0"/>
              <a:t>2/14/13</a:t>
            </a:fld>
            <a:endParaRPr lang="en-US"/>
          </a:p>
        </p:txBody>
      </p:sp>
      <p:sp>
        <p:nvSpPr>
          <p:cNvPr id="8" name="Slide Number Placeholder 7"/>
          <p:cNvSpPr>
            <a:spLocks noGrp="1"/>
          </p:cNvSpPr>
          <p:nvPr>
            <p:ph type="sldNum" sz="quarter" idx="11"/>
          </p:nvPr>
        </p:nvSpPr>
        <p:spPr/>
        <p:txBody>
          <a:bodyPr/>
          <a:lstStyle/>
          <a:p>
            <a:fld id="{6C9F711D-4ECB-4877-84A2-3BBCD1B7DB58}"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1B068C-815F-482E-81BA-E2556AF6468F}" type="datetimeFigureOut">
              <a:rPr lang="en-US" smtClean="0"/>
              <a:t>2/14/13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711D-4ECB-4877-84A2-3BBCD1B7DB5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1B068C-815F-482E-81BA-E2556AF6468F}" type="datetimeFigureOut">
              <a:rPr lang="en-US" smtClean="0"/>
              <a:t>2/14/13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711D-4ECB-4877-84A2-3BBCD1B7DB5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E51B068C-815F-482E-81BA-E2556AF6468F}" type="datetimeFigureOut">
              <a:rPr lang="en-US" smtClean="0"/>
              <a:t>2/14/13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711D-4ECB-4877-84A2-3BBCD1B7DB5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1B068C-815F-482E-81BA-E2556AF6468F}" type="datetimeFigureOut">
              <a:rPr lang="en-US" smtClean="0"/>
              <a:t>2/14/13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711D-4ECB-4877-84A2-3BBCD1B7DB58}"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51B068C-815F-482E-81BA-E2556AF6468F}" type="datetimeFigureOut">
              <a:rPr lang="en-US" smtClean="0"/>
              <a:t>2/14/13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711D-4ECB-4877-84A2-3BBCD1B7DB58}"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51B068C-815F-482E-81BA-E2556AF6468F}" type="datetimeFigureOut">
              <a:rPr lang="en-US" smtClean="0"/>
              <a:t>2/14/13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F711D-4ECB-4877-84A2-3BBCD1B7DB58}"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1B068C-815F-482E-81BA-E2556AF6468F}" type="datetimeFigureOut">
              <a:rPr lang="en-US" smtClean="0"/>
              <a:t>2/14/13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F711D-4ECB-4877-84A2-3BBCD1B7DB5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1B068C-815F-482E-81BA-E2556AF6468F}" type="datetimeFigureOut">
              <a:rPr lang="en-US" smtClean="0"/>
              <a:t>2/14/13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F711D-4ECB-4877-84A2-3BBCD1B7DB5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1B068C-815F-482E-81BA-E2556AF6468F}" type="datetimeFigureOut">
              <a:rPr lang="en-US" smtClean="0"/>
              <a:t>2/14/13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711D-4ECB-4877-84A2-3BBCD1B7DB5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1B068C-815F-482E-81BA-E2556AF6468F}" type="datetimeFigureOut">
              <a:rPr lang="en-US" smtClean="0"/>
              <a:t>2/14/13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711D-4ECB-4877-84A2-3BBCD1B7DB5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4000"/>
            <a:lum/>
          </a:blip>
          <a:srcRect/>
          <a:stretch>
            <a:fillRect l="-7000" t="-2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51B068C-815F-482E-81BA-E2556AF6468F}" type="datetimeFigureOut">
              <a:rPr lang="en-US" smtClean="0"/>
              <a:t>2/14/13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C9F711D-4ECB-4877-84A2-3BBCD1B7DB58}"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hyperlink" Target="http://pages.uoregon.edu/jboland/rousseau.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bbc.co.uk/history/british/empire_seapower/captaincook_01.shtml" TargetMode="External"/><Relationship Id="rId4" Type="http://schemas.openxmlformats.org/officeDocument/2006/relationships/image" Target="../media/image18.jpeg"/><Relationship Id="rId5" Type="http://schemas.openxmlformats.org/officeDocument/2006/relationships/hyperlink" Target="http://www.sl.nsw.gov.au/discover_collections/history_nation/voyages/discovery/index.html" TargetMode="External"/><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tamilnation.co/oneworld/imperialism.htm" TargetMode="External"/><Relationship Id="rId4" Type="http://schemas.openxmlformats.org/officeDocument/2006/relationships/hyperlink" Target="http://www.antiwar.com/stromberg/s051802.html" TargetMode="External"/><Relationship Id="rId5" Type="http://schemas.openxmlformats.org/officeDocument/2006/relationships/hyperlink" Target="http://www.fordham.edu/halsall/mod/1833macaulay-india.asp" TargetMode="External"/><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www.thenagain.info/webchron/india/sepoyreb.html" TargetMode="External"/><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hyperlink" Target="http://www.victorianweb.org/authors/kipling/rkimperialism.html" TargetMode="External"/><Relationship Id="rId4" Type="http://schemas.openxmlformats.org/officeDocument/2006/relationships/hyperlink" Target="http://www.pbs.org/wgbh/evolution/darwin/nameof/" TargetMode="External"/><Relationship Id="rId5" Type="http://schemas.openxmlformats.org/officeDocument/2006/relationships/hyperlink" Target="http://blogs.bu.edu/guidedhistory/moderneurope/evan-r/" TargetMode="External"/><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hyperlink" Target="http://jkalb.freeshell.org/more/disraeli.html" TargetMode="External"/><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hyperlink" Target="http://www.marxists.org/archive/hobson/1902/imperialism/index.htm" TargetMode="External"/><Relationship Id="rId5" Type="http://schemas.openxmlformats.org/officeDocument/2006/relationships/hyperlink" Target="http://www.marxmail.org/archives/June99/lenins_theory_of_imperialism.htm" TargetMode="External"/><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hyperlink" Target="http://www.the-map-as-history.com/demos/tome05/index.php" TargetMode="External"/><Relationship Id="rId4" Type="http://schemas.openxmlformats.org/officeDocument/2006/relationships/hyperlink" Target="https://www.freetheslaves.net/SSLPage.aspx?pid=303" TargetMode="External"/><Relationship Id="rId5" Type="http://schemas.openxmlformats.org/officeDocument/2006/relationships/hyperlink" Target="http://www.bbc.co.uk/history/british/victorians/disraeli_gladstone_01.shtml" TargetMode="External"/><Relationship Id="rId6" Type="http://schemas.openxmlformats.org/officeDocument/2006/relationships/hyperlink" Target="http://ccsindia.org/people_pjs_liberalism.asp" TargetMode="External"/><Relationship Id="rId7" Type="http://schemas.openxmlformats.org/officeDocument/2006/relationships/hyperlink" Target="http://theorwellprize.co.uk/george-orwell/about-orwell/douglas-kerr-orwell-kipling-and-empire/" TargetMode="External"/><Relationship Id="rId8" Type="http://schemas.openxmlformats.org/officeDocument/2006/relationships/hyperlink" Target="http://www.public.asu.edu/~adelsonr/his102/ch25pt1.html" TargetMode="External"/><Relationship Id="rId9" Type="http://schemas.openxmlformats.org/officeDocument/2006/relationships/hyperlink" Target="http://www.fc.summit.k12.nj.us/~lseid/FOV2-0010A8D4/FOV2-0010D66C/FOV2-0011342F/FOV2-00113BE1/Chapter%2026%20Imperialism%20Lecture%20Notes%20AP%20EURO.pdf" TargetMode="External"/><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wmf"/></Relationships>
</file>

<file path=ppt/slides/_rels/slide3.xml.rels><?xml version="1.0" encoding="UTF-8" standalone="yes"?>
<Relationships xmlns="http://schemas.openxmlformats.org/package/2006/relationships"><Relationship Id="rId3" Type="http://schemas.openxmlformats.org/officeDocument/2006/relationships/hyperlink" Target="http://scholar.library.miami.edu/slaves/san_domingo_revolution/revolution.html" TargetMode="External"/><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oregonstate.edu/instruct/phl302/distance_arc/locke/locke-slavery-lec.html" TargetMode="External"/><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www.victorianweb.org/history/antislavery.html" TargetMode="External"/><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abolition.nypl.org/home/" TargetMode="External"/><Relationship Id="rId4" Type="http://schemas.openxmlformats.org/officeDocument/2006/relationships/hyperlink" Target="https://www.rijksmuseum.nl/en/explore-the-collection/timeline-dutch-history/1863-abolition-of-slavery" TargetMode="External"/><Relationship Id="rId5" Type="http://schemas.openxmlformats.org/officeDocument/2006/relationships/hyperlink" Target="http://www.ohio.edu/chastain/rz/slavery.htm" TargetMode="External"/><Relationship Id="rId6" Type="http://schemas.openxmlformats.org/officeDocument/2006/relationships/hyperlink" Target="http://www.anti-slaverysociety.addr.com/hda-danmark.htm" TargetMode="External"/><Relationship Id="rId7" Type="http://schemas.openxmlformats.org/officeDocument/2006/relationships/hyperlink" Target="http://www.historyofcuba.com/history/race/EndSlave.htm" TargetMode="External"/><Relationship Id="rId8" Type="http://schemas.openxmlformats.org/officeDocument/2006/relationships/hyperlink" Target="http://deila.dickinson.edu/slaveryandabolition/" TargetMode="External"/><Relationship Id="rId9" Type="http://schemas.openxmlformats.org/officeDocument/2006/relationships/hyperlink" Target="http://www.aaregistry.org/historic_events/view/brazil-abolishes-slavery" TargetMode="External"/><Relationship Id="rId10" Type="http://schemas.openxmlformats.org/officeDocument/2006/relationships/hyperlink" Target="http://www.loc.gov/rr/hispanic/1898/slaves.html" TargetMode="External"/><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hyperlink" Target="http://www.econlib.org/library/Enc/bios/Smith.html" TargetMode="External"/><Relationship Id="rId5" Type="http://schemas.openxmlformats.org/officeDocument/2006/relationships/hyperlink" Target="http://www.victorianweb.org/victorian/economics/ricardo2.html" TargetMode="External"/><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anthro.palomar.edu/evolve/evolve_1.htm" TargetMode="External"/><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1000" t="-5000" b="-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07522" y="4038600"/>
            <a:ext cx="3004645" cy="1600200"/>
          </a:xfrm>
          <a:solidFill>
            <a:srgbClr val="8A1C26">
              <a:alpha val="77000"/>
            </a:srgbClr>
          </a:solidFill>
          <a:ln w="28575">
            <a:solidFill>
              <a:schemeClr val="tx1"/>
            </a:solidFill>
          </a:ln>
        </p:spPr>
        <p:txBody>
          <a:bodyPr>
            <a:noAutofit/>
          </a:bodyPr>
          <a:lstStyle/>
          <a:p>
            <a:pPr>
              <a:spcBef>
                <a:spcPts val="0"/>
              </a:spcBef>
            </a:pPr>
            <a:r>
              <a:rPr lang="en-US" sz="3000" b="1" dirty="0" smtClean="0">
                <a:ln w="1905"/>
                <a:solidFill>
                  <a:schemeClr val="accent3">
                    <a:lumMod val="20000"/>
                    <a:lumOff val="80000"/>
                  </a:schemeClr>
                </a:solidFill>
                <a:effectLst>
                  <a:innerShdw blurRad="69850" dist="43180" dir="5400000">
                    <a:srgbClr val="000000">
                      <a:alpha val="65000"/>
                    </a:srgbClr>
                  </a:innerShdw>
                </a:effectLst>
                <a:cs typeface="Adobe Devanagari" pitchFamily="18" charset="0"/>
              </a:rPr>
              <a:t>Irena Yang</a:t>
            </a:r>
          </a:p>
          <a:p>
            <a:pPr>
              <a:spcBef>
                <a:spcPts val="0"/>
              </a:spcBef>
            </a:pPr>
            <a:r>
              <a:rPr lang="en-US" sz="3000" b="1" dirty="0" smtClean="0">
                <a:ln w="1905"/>
                <a:solidFill>
                  <a:schemeClr val="accent3">
                    <a:lumMod val="20000"/>
                    <a:lumOff val="80000"/>
                  </a:schemeClr>
                </a:solidFill>
                <a:effectLst>
                  <a:innerShdw blurRad="69850" dist="43180" dir="5400000">
                    <a:srgbClr val="000000">
                      <a:alpha val="65000"/>
                    </a:srgbClr>
                  </a:innerShdw>
                </a:effectLst>
                <a:cs typeface="Adobe Devanagari" pitchFamily="18" charset="0"/>
              </a:rPr>
              <a:t>Period 5</a:t>
            </a:r>
          </a:p>
          <a:p>
            <a:pPr>
              <a:spcBef>
                <a:spcPts val="0"/>
              </a:spcBef>
            </a:pPr>
            <a:r>
              <a:rPr lang="en-US" sz="3000" b="1" dirty="0" smtClean="0">
                <a:ln w="1905"/>
                <a:solidFill>
                  <a:schemeClr val="accent3">
                    <a:lumMod val="20000"/>
                    <a:lumOff val="80000"/>
                  </a:schemeClr>
                </a:solidFill>
                <a:effectLst>
                  <a:innerShdw blurRad="69850" dist="43180" dir="5400000">
                    <a:srgbClr val="000000">
                      <a:alpha val="65000"/>
                    </a:srgbClr>
                  </a:innerShdw>
                </a:effectLst>
                <a:cs typeface="Adobe Devanagari" pitchFamily="18" charset="0"/>
              </a:rPr>
              <a:t>1/30/12</a:t>
            </a:r>
            <a:endParaRPr lang="en-US" sz="3000" b="1" dirty="0">
              <a:ln w="1905"/>
              <a:solidFill>
                <a:schemeClr val="accent3">
                  <a:lumMod val="20000"/>
                  <a:lumOff val="80000"/>
                </a:schemeClr>
              </a:solidFill>
              <a:effectLst>
                <a:innerShdw blurRad="69850" dist="43180" dir="5400000">
                  <a:srgbClr val="000000">
                    <a:alpha val="65000"/>
                  </a:srgbClr>
                </a:innerShdw>
              </a:effectLst>
              <a:cs typeface="Adobe Devanagari" pitchFamily="18" charset="0"/>
            </a:endParaRPr>
          </a:p>
        </p:txBody>
      </p:sp>
      <p:sp>
        <p:nvSpPr>
          <p:cNvPr id="4" name="TextBox 3"/>
          <p:cNvSpPr txBox="1"/>
          <p:nvPr/>
        </p:nvSpPr>
        <p:spPr>
          <a:xfrm>
            <a:off x="4490545" y="0"/>
            <a:ext cx="4038600" cy="3693319"/>
          </a:xfrm>
          <a:prstGeom prst="rect">
            <a:avLst/>
          </a:prstGeom>
          <a:solidFill>
            <a:schemeClr val="accent3">
              <a:lumMod val="60000"/>
              <a:lumOff val="40000"/>
              <a:alpha val="94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5" name="TextBox 4"/>
          <p:cNvSpPr txBox="1"/>
          <p:nvPr/>
        </p:nvSpPr>
        <p:spPr>
          <a:xfrm>
            <a:off x="4490545" y="-169277"/>
            <a:ext cx="4038600" cy="3862596"/>
          </a:xfrm>
          <a:prstGeom prst="rect">
            <a:avLst/>
          </a:prstGeom>
          <a:solidFill>
            <a:srgbClr val="8A1C26">
              <a:alpha val="77000"/>
            </a:srgbClr>
          </a:solidFill>
          <a:ln w="57150">
            <a:solidFill>
              <a:schemeClr val="tx1"/>
            </a:solidFill>
          </a:ln>
        </p:spPr>
        <p:txBody>
          <a:bodyPr wrap="square" rtlCol="0" anchor="t" anchorCtr="0">
            <a:spAutoFit/>
          </a:bodyPr>
          <a:lstStyle/>
          <a:p>
            <a:endParaRPr lang="en-US" sz="4500" b="1" dirty="0" smtClean="0">
              <a:ln w="1905"/>
              <a:solidFill>
                <a:schemeClr val="accent3">
                  <a:lumMod val="20000"/>
                  <a:lumOff val="80000"/>
                </a:schemeClr>
              </a:solidFill>
              <a:effectLst>
                <a:innerShdw blurRad="69850" dist="43180" dir="5400000">
                  <a:srgbClr val="000000">
                    <a:alpha val="65000"/>
                  </a:srgbClr>
                </a:innerShdw>
              </a:effectLst>
              <a:latin typeface="Adobe Devanagari" pitchFamily="18" charset="0"/>
              <a:cs typeface="Adobe Devanagari" pitchFamily="18" charset="0"/>
            </a:endParaRPr>
          </a:p>
          <a:p>
            <a:r>
              <a:rPr lang="en-US" sz="4000" b="1" dirty="0" smtClean="0">
                <a:ln w="1905"/>
                <a:effectLst>
                  <a:innerShdw blurRad="69850" dist="43180" dir="5400000">
                    <a:srgbClr val="000000">
                      <a:alpha val="65000"/>
                    </a:srgbClr>
                  </a:innerShdw>
                </a:effectLst>
                <a:latin typeface="+mj-lt"/>
                <a:cs typeface="Adobe Devanagari" pitchFamily="18" charset="0"/>
              </a:rPr>
              <a:t>Chapter 26: </a:t>
            </a:r>
            <a:r>
              <a:rPr lang="en-US" sz="4000" b="1" dirty="0" smtClean="0">
                <a:ln w="1905"/>
                <a:solidFill>
                  <a:schemeClr val="accent3">
                    <a:lumMod val="20000"/>
                    <a:lumOff val="80000"/>
                  </a:schemeClr>
                </a:solidFill>
                <a:effectLst>
                  <a:innerShdw blurRad="69850" dist="43180" dir="5400000">
                    <a:srgbClr val="000000">
                      <a:alpha val="65000"/>
                    </a:srgbClr>
                  </a:innerShdw>
                </a:effectLst>
                <a:latin typeface="+mj-lt"/>
                <a:cs typeface="Adobe Devanagari" pitchFamily="18" charset="0"/>
              </a:rPr>
              <a:t>Social Attitudes, Liberal Reform, and Conservative </a:t>
            </a:r>
            <a:r>
              <a:rPr lang="en-US" sz="4000" b="1" dirty="0" smtClean="0">
                <a:ln w="1905"/>
                <a:solidFill>
                  <a:schemeClr val="accent3">
                    <a:lumMod val="20000"/>
                    <a:lumOff val="80000"/>
                  </a:schemeClr>
                </a:solidFill>
                <a:effectLst>
                  <a:innerShdw blurRad="69850" dist="43180" dir="5400000">
                    <a:srgbClr val="000000">
                      <a:alpha val="65000"/>
                    </a:srgbClr>
                  </a:innerShdw>
                </a:effectLst>
                <a:latin typeface="+mj-lt"/>
                <a:cs typeface="Adobe Devanagari" pitchFamily="18" charset="0"/>
              </a:rPr>
              <a:t>Reaction</a:t>
            </a:r>
            <a:endParaRPr lang="en-US" sz="4000" b="1" dirty="0">
              <a:ln w="1905"/>
              <a:solidFill>
                <a:schemeClr val="accent3">
                  <a:lumMod val="20000"/>
                  <a:lumOff val="80000"/>
                </a:schemeClr>
              </a:solidFill>
              <a:effectLst>
                <a:innerShdw blurRad="69850" dist="43180" dir="5400000">
                  <a:srgbClr val="000000">
                    <a:alpha val="65000"/>
                  </a:srgbClr>
                </a:innerShdw>
              </a:effectLst>
              <a:latin typeface="+mj-lt"/>
              <a:cs typeface="Adobe Devanagari" pitchFamily="18" charset="0"/>
            </a:endParaRPr>
          </a:p>
        </p:txBody>
      </p:sp>
    </p:spTree>
    <p:extLst>
      <p:ext uri="{BB962C8B-B14F-4D97-AF65-F5344CB8AC3E}">
        <p14:creationId xmlns:p14="http://schemas.microsoft.com/office/powerpoint/2010/main" val="331256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86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b="1" dirty="0" smtClean="0">
                <a:solidFill>
                  <a:schemeClr val="accent5"/>
                </a:solidFill>
                <a:effectLst>
                  <a:outerShdw blurRad="38100" dist="38100" dir="2700000" algn="tl">
                    <a:srgbClr val="000000">
                      <a:alpha val="43137"/>
                    </a:srgbClr>
                  </a:outerShdw>
                </a:effectLst>
              </a:rPr>
              <a:t>Cultural Relativism</a:t>
            </a:r>
            <a:endParaRPr lang="en-US" b="1" dirty="0">
              <a:solidFill>
                <a:schemeClr val="accent5"/>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371600"/>
            <a:ext cx="8458200" cy="5257800"/>
          </a:xfrm>
          <a:solidFill>
            <a:schemeClr val="accent3">
              <a:lumMod val="20000"/>
              <a:lumOff val="80000"/>
            </a:schemeClr>
          </a:solidFill>
        </p:spPr>
        <p:txBody>
          <a:bodyPr>
            <a:noAutofit/>
          </a:bodyPr>
          <a:lstStyle/>
          <a:p>
            <a:r>
              <a:rPr lang="en-US" sz="2200" dirty="0">
                <a:solidFill>
                  <a:schemeClr val="accent5">
                    <a:lumMod val="75000"/>
                  </a:schemeClr>
                </a:solidFill>
              </a:rPr>
              <a:t>R</a:t>
            </a:r>
            <a:r>
              <a:rPr lang="en-US" sz="2200" dirty="0" smtClean="0">
                <a:solidFill>
                  <a:schemeClr val="accent5">
                    <a:lumMod val="75000"/>
                  </a:schemeClr>
                </a:solidFill>
              </a:rPr>
              <a:t>ecognized </a:t>
            </a:r>
            <a:r>
              <a:rPr lang="en-US" sz="2200" dirty="0">
                <a:solidFill>
                  <a:schemeClr val="accent5">
                    <a:lumMod val="75000"/>
                  </a:schemeClr>
                </a:solidFill>
              </a:rPr>
              <a:t>the value of other </a:t>
            </a:r>
            <a:r>
              <a:rPr lang="en-US" sz="2200" dirty="0" smtClean="0">
                <a:solidFill>
                  <a:schemeClr val="accent5">
                    <a:lumMod val="75000"/>
                  </a:schemeClr>
                </a:solidFill>
              </a:rPr>
              <a:t>societies</a:t>
            </a:r>
          </a:p>
          <a:p>
            <a:pPr lvl="1"/>
            <a:r>
              <a:rPr lang="en-US" sz="2200" dirty="0" smtClean="0">
                <a:solidFill>
                  <a:schemeClr val="accent5">
                    <a:lumMod val="75000"/>
                  </a:schemeClr>
                </a:solidFill>
              </a:rPr>
              <a:t>French </a:t>
            </a:r>
            <a:r>
              <a:rPr lang="en-US" sz="2200" dirty="0">
                <a:solidFill>
                  <a:schemeClr val="accent5">
                    <a:lumMod val="75000"/>
                  </a:schemeClr>
                </a:solidFill>
              </a:rPr>
              <a:t>Philosophe </a:t>
            </a:r>
            <a:r>
              <a:rPr lang="en-US" sz="2200" dirty="0" smtClean="0">
                <a:solidFill>
                  <a:schemeClr val="accent5">
                    <a:lumMod val="75000"/>
                  </a:schemeClr>
                </a:solidFill>
              </a:rPr>
              <a:t>VOLTAIRE</a:t>
            </a:r>
            <a:r>
              <a:rPr lang="en-US" sz="2200" dirty="0">
                <a:solidFill>
                  <a:schemeClr val="accent5">
                    <a:lumMod val="75000"/>
                  </a:schemeClr>
                </a:solidFill>
              </a:rPr>
              <a:t> </a:t>
            </a:r>
            <a:r>
              <a:rPr lang="en-US" sz="2200" dirty="0" smtClean="0">
                <a:solidFill>
                  <a:schemeClr val="accent5">
                    <a:lumMod val="75000"/>
                  </a:schemeClr>
                </a:solidFill>
              </a:rPr>
              <a:t>admired </a:t>
            </a:r>
            <a:r>
              <a:rPr lang="en-US" sz="2200" dirty="0">
                <a:solidFill>
                  <a:schemeClr val="accent5">
                    <a:lumMod val="75000"/>
                  </a:schemeClr>
                </a:solidFill>
              </a:rPr>
              <a:t>ancient Chinese and Islamic </a:t>
            </a:r>
            <a:r>
              <a:rPr lang="en-US" sz="2200" dirty="0" smtClean="0">
                <a:solidFill>
                  <a:schemeClr val="accent5">
                    <a:lumMod val="75000"/>
                  </a:schemeClr>
                </a:solidFill>
              </a:rPr>
              <a:t>civilizations</a:t>
            </a:r>
            <a:endParaRPr lang="en-US" sz="2200" dirty="0">
              <a:solidFill>
                <a:schemeClr val="accent5">
                  <a:lumMod val="75000"/>
                </a:schemeClr>
              </a:solidFill>
            </a:endParaRPr>
          </a:p>
          <a:p>
            <a:pPr lvl="1"/>
            <a:r>
              <a:rPr lang="en-US" sz="2200" dirty="0">
                <a:solidFill>
                  <a:schemeClr val="accent5">
                    <a:lumMod val="75000"/>
                  </a:schemeClr>
                </a:solidFill>
              </a:rPr>
              <a:t>English historian </a:t>
            </a:r>
            <a:r>
              <a:rPr lang="en-US" sz="2200" dirty="0" smtClean="0">
                <a:solidFill>
                  <a:schemeClr val="accent5">
                    <a:lumMod val="75000"/>
                  </a:schemeClr>
                </a:solidFill>
              </a:rPr>
              <a:t>EDWARD GIBBON</a:t>
            </a:r>
            <a:r>
              <a:rPr lang="en-US" sz="2200" dirty="0">
                <a:solidFill>
                  <a:schemeClr val="accent5">
                    <a:lumMod val="75000"/>
                  </a:schemeClr>
                </a:solidFill>
              </a:rPr>
              <a:t> </a:t>
            </a:r>
            <a:r>
              <a:rPr lang="en-US" sz="2200" dirty="0" smtClean="0">
                <a:solidFill>
                  <a:schemeClr val="accent5">
                    <a:lumMod val="75000"/>
                  </a:schemeClr>
                </a:solidFill>
              </a:rPr>
              <a:t>respected </a:t>
            </a:r>
            <a:r>
              <a:rPr lang="en-US" sz="2200" dirty="0">
                <a:solidFill>
                  <a:schemeClr val="accent5">
                    <a:lumMod val="75000"/>
                  </a:schemeClr>
                </a:solidFill>
              </a:rPr>
              <a:t>Islam</a:t>
            </a:r>
          </a:p>
          <a:p>
            <a:pPr lvl="1"/>
            <a:r>
              <a:rPr lang="en-US" sz="2200" dirty="0">
                <a:solidFill>
                  <a:schemeClr val="accent5">
                    <a:lumMod val="75000"/>
                  </a:schemeClr>
                </a:solidFill>
              </a:rPr>
              <a:t>Evangelical missionaries </a:t>
            </a:r>
          </a:p>
          <a:p>
            <a:pPr lvl="2"/>
            <a:r>
              <a:rPr lang="en-US" sz="2200" dirty="0">
                <a:solidFill>
                  <a:schemeClr val="accent5">
                    <a:lumMod val="75000"/>
                  </a:schemeClr>
                </a:solidFill>
              </a:rPr>
              <a:t>preached Christian brotherhood</a:t>
            </a:r>
          </a:p>
          <a:p>
            <a:pPr lvl="1"/>
            <a:r>
              <a:rPr lang="en-US" sz="2200" dirty="0">
                <a:solidFill>
                  <a:schemeClr val="accent5">
                    <a:lumMod val="75000"/>
                  </a:schemeClr>
                </a:solidFill>
              </a:rPr>
              <a:t>Jean-Jacques Rousseau </a:t>
            </a:r>
          </a:p>
          <a:p>
            <a:pPr lvl="2"/>
            <a:r>
              <a:rPr lang="en-US" sz="2200" dirty="0">
                <a:solidFill>
                  <a:schemeClr val="accent5">
                    <a:lumMod val="75000"/>
                  </a:schemeClr>
                </a:solidFill>
              </a:rPr>
              <a:t>New World societies as models                                                                                                   of virtue and freedom (cult of the </a:t>
            </a:r>
            <a:r>
              <a:rPr lang="en-US" sz="2200" dirty="0" smtClean="0">
                <a:solidFill>
                  <a:schemeClr val="accent5">
                    <a:lumMod val="75000"/>
                  </a:schemeClr>
                </a:solidFill>
                <a:hlinkClick r:id="rId3"/>
              </a:rPr>
              <a:t>noble savage</a:t>
            </a:r>
            <a:r>
              <a:rPr lang="en-US" sz="2200" dirty="0" smtClean="0">
                <a:solidFill>
                  <a:schemeClr val="accent5">
                    <a:lumMod val="75000"/>
                  </a:schemeClr>
                </a:solidFill>
              </a:rPr>
              <a:t>)</a:t>
            </a:r>
            <a:endParaRPr lang="en-US" sz="2200" dirty="0">
              <a:solidFill>
                <a:schemeClr val="accent5">
                  <a:lumMod val="75000"/>
                </a:schemeClr>
              </a:solidFill>
            </a:endParaRPr>
          </a:p>
          <a:p>
            <a:r>
              <a:rPr lang="en-US" sz="2200" dirty="0">
                <a:solidFill>
                  <a:schemeClr val="accent5">
                    <a:lumMod val="75000"/>
                  </a:schemeClr>
                </a:solidFill>
              </a:rPr>
              <a:t>Many European cultural </a:t>
            </a:r>
            <a:r>
              <a:rPr lang="en-US" sz="2200" dirty="0" smtClean="0">
                <a:solidFill>
                  <a:schemeClr val="accent5">
                    <a:lumMod val="75000"/>
                  </a:schemeClr>
                </a:solidFill>
              </a:rPr>
              <a:t>relativists: </a:t>
            </a:r>
            <a:endParaRPr lang="en-US" sz="2200" dirty="0">
              <a:solidFill>
                <a:schemeClr val="accent5">
                  <a:lumMod val="75000"/>
                </a:schemeClr>
              </a:solidFill>
            </a:endParaRPr>
          </a:p>
          <a:p>
            <a:pPr lvl="1"/>
            <a:r>
              <a:rPr lang="en-US" sz="2200" dirty="0">
                <a:solidFill>
                  <a:schemeClr val="accent5">
                    <a:lumMod val="75000"/>
                  </a:schemeClr>
                </a:solidFill>
              </a:rPr>
              <a:t>retained the idea of their own </a:t>
            </a:r>
            <a:r>
              <a:rPr lang="en-US" sz="2200" dirty="0" smtClean="0">
                <a:solidFill>
                  <a:schemeClr val="accent5">
                    <a:lumMod val="75000"/>
                  </a:schemeClr>
                </a:solidFill>
              </a:rPr>
              <a:t>supremacy</a:t>
            </a:r>
            <a:endParaRPr lang="en-US" sz="2200" dirty="0">
              <a:solidFill>
                <a:schemeClr val="accent5">
                  <a:lumMod val="75000"/>
                </a:schemeClr>
              </a:solidFill>
            </a:endParaRPr>
          </a:p>
          <a:p>
            <a:pPr lvl="1"/>
            <a:r>
              <a:rPr lang="en-US" sz="2200" dirty="0">
                <a:solidFill>
                  <a:schemeClr val="accent5">
                    <a:lumMod val="75000"/>
                  </a:schemeClr>
                </a:solidFill>
              </a:rPr>
              <a:t>recognized the accomplishments of other societies</a:t>
            </a:r>
          </a:p>
          <a:p>
            <a:endParaRPr lang="en-US" sz="2200" dirty="0"/>
          </a:p>
        </p:txBody>
      </p:sp>
      <p:sp>
        <p:nvSpPr>
          <p:cNvPr id="4" name="TextBox 3"/>
          <p:cNvSpPr txBox="1"/>
          <p:nvPr/>
        </p:nvSpPr>
        <p:spPr>
          <a:xfrm>
            <a:off x="304800" y="1295400"/>
            <a:ext cx="8458200" cy="5170647"/>
          </a:xfrm>
          <a:prstGeom prst="rect">
            <a:avLst/>
          </a:prstGeom>
          <a:solidFill>
            <a:schemeClr val="accent1">
              <a:lumMod val="40000"/>
              <a:lumOff val="60000"/>
            </a:schemeClr>
          </a:solidFill>
        </p:spPr>
        <p:txBody>
          <a:bodyPr wrap="square" rtlCol="0">
            <a:spAutoFit/>
          </a:bodyPr>
          <a:lstStyle/>
          <a:p>
            <a:pPr marL="0" lvl="1" algn="ctr"/>
            <a:endParaRPr lang="en-US" sz="2400" dirty="0" smtClean="0"/>
          </a:p>
          <a:p>
            <a:pPr marL="0" lvl="1" algn="ctr"/>
            <a:endParaRPr lang="en-US" sz="2400" dirty="0"/>
          </a:p>
          <a:p>
            <a:pPr marL="0" lvl="1" algn="ctr"/>
            <a:r>
              <a:rPr lang="en-US" sz="2400" dirty="0" smtClean="0"/>
              <a:t>During </a:t>
            </a:r>
            <a:r>
              <a:rPr lang="en-US" sz="2400" dirty="0"/>
              <a:t>Enlightenment “the abundance of still-fresh accounts of travelers charting unknown territories and peoples led to the construction of idealized versions of their exotic cultures and a valorization of their beliefs and outlooks…These authors were also the first to explore the idea of viewing one’s culture from an outsider’s point of view and using this external perspective as a vehicle to criticize local customs and norms” </a:t>
            </a:r>
            <a:r>
              <a:rPr lang="en-US" sz="2400" dirty="0" smtClean="0"/>
              <a:t>(</a:t>
            </a:r>
            <a:r>
              <a:rPr lang="en-US" sz="2400" dirty="0" err="1" smtClean="0"/>
              <a:t>Baghramian</a:t>
            </a:r>
            <a:r>
              <a:rPr lang="en-US" sz="2400" dirty="0" smtClean="0"/>
              <a:t>) </a:t>
            </a:r>
          </a:p>
          <a:p>
            <a:pPr marL="0" lvl="1"/>
            <a:endParaRPr lang="en-US" dirty="0" smtClean="0"/>
          </a:p>
          <a:p>
            <a:pPr marL="0" lvl="1"/>
            <a:r>
              <a:rPr lang="en-US" dirty="0" smtClean="0"/>
              <a:t>Ex. Voltaire, Diderot, Montesquieu showed strong interest in distant cultures</a:t>
            </a:r>
            <a:endParaRPr lang="en-US" dirty="0"/>
          </a:p>
          <a:p>
            <a:pPr marL="0" lvl="1"/>
            <a:endParaRPr lang="en-US" dirty="0" smtClean="0"/>
          </a:p>
          <a:p>
            <a:pPr marL="0" lvl="1"/>
            <a:endParaRPr lang="en-US" dirty="0"/>
          </a:p>
          <a:p>
            <a:endParaRPr lang="en-US" dirty="0"/>
          </a:p>
        </p:txBody>
      </p:sp>
    </p:spTree>
    <p:extLst>
      <p:ext uri="{BB962C8B-B14F-4D97-AF65-F5344CB8AC3E}">
        <p14:creationId xmlns:p14="http://schemas.microsoft.com/office/powerpoint/2010/main" val="2642058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lstStyle/>
          <a:p>
            <a:r>
              <a:rPr lang="en-US" dirty="0" smtClean="0">
                <a:solidFill>
                  <a:schemeClr val="tx1"/>
                </a:solidFill>
                <a:effectLst/>
              </a:rPr>
              <a:t>Captain Cook</a:t>
            </a:r>
            <a:endParaRPr lang="en-US" dirty="0">
              <a:solidFill>
                <a:schemeClr val="tx1"/>
              </a:solidFill>
              <a:effectLst/>
            </a:endParaRPr>
          </a:p>
        </p:txBody>
      </p:sp>
      <p:sp>
        <p:nvSpPr>
          <p:cNvPr id="4" name="Content Placeholder 3"/>
          <p:cNvSpPr>
            <a:spLocks noGrp="1"/>
          </p:cNvSpPr>
          <p:nvPr>
            <p:ph idx="1"/>
          </p:nvPr>
        </p:nvSpPr>
        <p:spPr>
          <a:xfrm>
            <a:off x="304800" y="1219200"/>
            <a:ext cx="8382000" cy="5334000"/>
          </a:xfrm>
        </p:spPr>
        <p:txBody>
          <a:bodyPr>
            <a:normAutofit fontScale="77500" lnSpcReduction="20000"/>
          </a:bodyPr>
          <a:lstStyle/>
          <a:p>
            <a:r>
              <a:rPr lang="en-US" sz="3100" dirty="0" smtClean="0">
                <a:solidFill>
                  <a:schemeClr val="accent5"/>
                </a:solidFill>
              </a:rPr>
              <a:t>Goal: locate </a:t>
            </a:r>
            <a:r>
              <a:rPr lang="en-US" sz="3100" dirty="0">
                <a:solidFill>
                  <a:schemeClr val="accent5"/>
                </a:solidFill>
              </a:rPr>
              <a:t>the missing continent known as Terra </a:t>
            </a:r>
            <a:r>
              <a:rPr lang="en-US" sz="3100" dirty="0" err="1">
                <a:solidFill>
                  <a:schemeClr val="accent5"/>
                </a:solidFill>
              </a:rPr>
              <a:t>Australis</a:t>
            </a:r>
            <a:endParaRPr lang="en-US" sz="3100" dirty="0" smtClean="0">
              <a:solidFill>
                <a:schemeClr val="accent5"/>
              </a:solidFill>
            </a:endParaRPr>
          </a:p>
          <a:p>
            <a:r>
              <a:rPr lang="en-US" sz="3100" dirty="0" smtClean="0">
                <a:solidFill>
                  <a:schemeClr val="accent5"/>
                </a:solidFill>
              </a:rPr>
              <a:t>Illustrate </a:t>
            </a:r>
            <a:r>
              <a:rPr lang="en-US" sz="3100" dirty="0">
                <a:solidFill>
                  <a:schemeClr val="accent5"/>
                </a:solidFill>
              </a:rPr>
              <a:t>the ideology of </a:t>
            </a:r>
            <a:r>
              <a:rPr lang="en-US" sz="3100" dirty="0" smtClean="0">
                <a:solidFill>
                  <a:schemeClr val="accent5"/>
                </a:solidFill>
              </a:rPr>
              <a:t>the </a:t>
            </a:r>
            <a:r>
              <a:rPr lang="en-US" sz="3100" dirty="0">
                <a:solidFill>
                  <a:srgbClr val="FF0000"/>
                </a:solidFill>
              </a:rPr>
              <a:t>new liberal </a:t>
            </a:r>
            <a:r>
              <a:rPr lang="en-US" sz="3100" dirty="0" smtClean="0">
                <a:solidFill>
                  <a:srgbClr val="FF0000"/>
                </a:solidFill>
              </a:rPr>
              <a:t>empire</a:t>
            </a:r>
            <a:endParaRPr lang="en-US" sz="3100" dirty="0">
              <a:solidFill>
                <a:srgbClr val="FF0000"/>
              </a:solidFill>
            </a:endParaRPr>
          </a:p>
          <a:p>
            <a:r>
              <a:rPr lang="en-US" sz="3100" dirty="0">
                <a:solidFill>
                  <a:schemeClr val="accent5"/>
                </a:solidFill>
              </a:rPr>
              <a:t>Cook’s </a:t>
            </a:r>
            <a:r>
              <a:rPr lang="en-US" sz="3100" dirty="0" smtClean="0">
                <a:solidFill>
                  <a:schemeClr val="accent5"/>
                </a:solidFill>
              </a:rPr>
              <a:t>motives: 1) commercial 2) scientific</a:t>
            </a:r>
            <a:endParaRPr lang="en-US" sz="3100" dirty="0">
              <a:solidFill>
                <a:schemeClr val="accent5"/>
              </a:solidFill>
            </a:endParaRPr>
          </a:p>
          <a:p>
            <a:r>
              <a:rPr lang="en-US" sz="3100" dirty="0" smtClean="0">
                <a:solidFill>
                  <a:schemeClr val="accent5"/>
                </a:solidFill>
              </a:rPr>
              <a:t>European exploration and expansion</a:t>
            </a:r>
          </a:p>
          <a:p>
            <a:r>
              <a:rPr lang="en-US" sz="3100" dirty="0">
                <a:solidFill>
                  <a:schemeClr val="accent5"/>
                </a:solidFill>
              </a:rPr>
              <a:t>Justification for expansionism (2</a:t>
            </a:r>
            <a:r>
              <a:rPr lang="en-US" sz="3100" dirty="0" smtClean="0">
                <a:solidFill>
                  <a:schemeClr val="accent5"/>
                </a:solidFill>
              </a:rPr>
              <a:t>):</a:t>
            </a:r>
            <a:endParaRPr lang="en-US" sz="3100" dirty="0">
              <a:solidFill>
                <a:schemeClr val="accent5"/>
              </a:solidFill>
            </a:endParaRPr>
          </a:p>
          <a:p>
            <a:pPr lvl="1"/>
            <a:r>
              <a:rPr lang="en-US" sz="3100" dirty="0">
                <a:solidFill>
                  <a:schemeClr val="accent5"/>
                </a:solidFill>
              </a:rPr>
              <a:t> advancing </a:t>
            </a:r>
            <a:r>
              <a:rPr lang="en-US" sz="3100" dirty="0" smtClean="0">
                <a:solidFill>
                  <a:schemeClr val="accent5"/>
                </a:solidFill>
              </a:rPr>
              <a:t>science, further </a:t>
            </a:r>
            <a:r>
              <a:rPr lang="en-US" sz="3100" dirty="0">
                <a:solidFill>
                  <a:schemeClr val="accent5"/>
                </a:solidFill>
              </a:rPr>
              <a:t>spreading civilization</a:t>
            </a:r>
          </a:p>
          <a:p>
            <a:r>
              <a:rPr lang="en-US" sz="3100" dirty="0">
                <a:solidFill>
                  <a:schemeClr val="accent5"/>
                </a:solidFill>
              </a:rPr>
              <a:t>Natives gained inherent rights </a:t>
            </a:r>
            <a:r>
              <a:rPr lang="en-US" sz="3100" dirty="0" smtClean="0">
                <a:solidFill>
                  <a:schemeClr val="accent5"/>
                </a:solidFill>
              </a:rPr>
              <a:t>through </a:t>
            </a:r>
            <a:r>
              <a:rPr lang="en-US" sz="3100" dirty="0" smtClean="0">
                <a:solidFill>
                  <a:srgbClr val="FF0000"/>
                </a:solidFill>
              </a:rPr>
              <a:t>universalist doctrine</a:t>
            </a:r>
            <a:endParaRPr lang="en-US" sz="3100" dirty="0">
              <a:solidFill>
                <a:srgbClr val="FF0000"/>
              </a:solidFill>
            </a:endParaRPr>
          </a:p>
          <a:p>
            <a:r>
              <a:rPr lang="en-US" sz="3100" dirty="0" smtClean="0">
                <a:solidFill>
                  <a:schemeClr val="accent5"/>
                </a:solidFill>
              </a:rPr>
              <a:t>Cultural </a:t>
            </a:r>
            <a:r>
              <a:rPr lang="en-US" sz="3100" dirty="0">
                <a:solidFill>
                  <a:schemeClr val="accent5"/>
                </a:solidFill>
              </a:rPr>
              <a:t>relativism made European explorers see the value in other </a:t>
            </a:r>
            <a:r>
              <a:rPr lang="en-US" sz="3100" dirty="0" smtClean="0">
                <a:solidFill>
                  <a:schemeClr val="accent5"/>
                </a:solidFill>
              </a:rPr>
              <a:t>societies</a:t>
            </a:r>
          </a:p>
          <a:p>
            <a:r>
              <a:rPr lang="en-US" sz="3100" u="sng" dirty="0" smtClean="0">
                <a:solidFill>
                  <a:schemeClr val="accent5"/>
                </a:solidFill>
              </a:rPr>
              <a:t>The </a:t>
            </a:r>
            <a:r>
              <a:rPr lang="en-US" sz="3100" u="sng" dirty="0">
                <a:solidFill>
                  <a:schemeClr val="accent5"/>
                </a:solidFill>
              </a:rPr>
              <a:t>Royal Scientific Society </a:t>
            </a:r>
          </a:p>
          <a:p>
            <a:pPr lvl="1"/>
            <a:r>
              <a:rPr lang="en-US" sz="3100" dirty="0">
                <a:solidFill>
                  <a:schemeClr val="accent5"/>
                </a:solidFill>
              </a:rPr>
              <a:t>partially sponsored Cook’s South Seas voyage </a:t>
            </a:r>
          </a:p>
          <a:p>
            <a:pPr lvl="1"/>
            <a:r>
              <a:rPr lang="en-US" sz="3100" dirty="0">
                <a:solidFill>
                  <a:schemeClr val="accent5"/>
                </a:solidFill>
              </a:rPr>
              <a:t>cautioned Cook to treat local cultures with respect and </a:t>
            </a:r>
            <a:r>
              <a:rPr lang="en-US" sz="3100" dirty="0" smtClean="0">
                <a:solidFill>
                  <a:schemeClr val="accent5"/>
                </a:solidFill>
              </a:rPr>
              <a:t>dignity</a:t>
            </a:r>
            <a:endParaRPr lang="en-US" sz="3100" dirty="0">
              <a:solidFill>
                <a:schemeClr val="accent5"/>
              </a:solidFill>
            </a:endParaRPr>
          </a:p>
        </p:txBody>
      </p:sp>
      <p:grpSp>
        <p:nvGrpSpPr>
          <p:cNvPr id="8" name="Group 7"/>
          <p:cNvGrpSpPr/>
          <p:nvPr/>
        </p:nvGrpSpPr>
        <p:grpSpPr>
          <a:xfrm>
            <a:off x="381000" y="381000"/>
            <a:ext cx="8321566" cy="6305729"/>
            <a:chOff x="346841" y="304800"/>
            <a:chExt cx="8321566" cy="6305729"/>
          </a:xfrm>
        </p:grpSpPr>
        <p:pic>
          <p:nvPicPr>
            <p:cNvPr id="6" name="Picture 5" descr="Cookroutes.jpg">
              <a:hlinkClick r:id="rId3"/>
            </p:cNvPr>
            <p:cNvPicPr>
              <a:picLocks noChangeAspect="1"/>
            </p:cNvPicPr>
            <p:nvPr/>
          </p:nvPicPr>
          <p:blipFill>
            <a:blip r:embed="rId4" cstate="print"/>
            <a:stretch>
              <a:fillRect/>
            </a:stretch>
          </p:blipFill>
          <p:spPr>
            <a:xfrm>
              <a:off x="346841" y="304800"/>
              <a:ext cx="7924800" cy="5268312"/>
            </a:xfrm>
            <a:prstGeom prst="rect">
              <a:avLst/>
            </a:prstGeom>
          </p:spPr>
        </p:pic>
        <p:sp>
          <p:nvSpPr>
            <p:cNvPr id="7" name="TextBox 6"/>
            <p:cNvSpPr txBox="1"/>
            <p:nvPr/>
          </p:nvSpPr>
          <p:spPr>
            <a:xfrm>
              <a:off x="362607" y="5410200"/>
              <a:ext cx="8305800" cy="1200329"/>
            </a:xfrm>
            <a:prstGeom prst="rect">
              <a:avLst/>
            </a:prstGeom>
            <a:solidFill>
              <a:schemeClr val="accent6">
                <a:lumMod val="20000"/>
                <a:lumOff val="80000"/>
              </a:schemeClr>
            </a:solidFill>
          </p:spPr>
          <p:txBody>
            <a:bodyPr wrap="square" rtlCol="0">
              <a:spAutoFit/>
            </a:bodyPr>
            <a:lstStyle/>
            <a:p>
              <a:r>
                <a:rPr lang="en-US" sz="2400" dirty="0" smtClean="0"/>
                <a:t>Click map for more information from BBC</a:t>
              </a:r>
            </a:p>
            <a:p>
              <a:r>
                <a:rPr lang="en-US" sz="2400" dirty="0" smtClean="0"/>
                <a:t>For primary documents from the voyage (journal entries, maps, etc.) click </a:t>
              </a:r>
              <a:r>
                <a:rPr lang="en-US" sz="2400" dirty="0" smtClean="0">
                  <a:hlinkClick r:id="rId5"/>
                </a:rPr>
                <a:t>here </a:t>
              </a:r>
              <a:endParaRPr lang="en-US" dirty="0"/>
            </a:p>
          </p:txBody>
        </p:sp>
      </p:grpSp>
    </p:spTree>
    <p:extLst>
      <p:ext uri="{BB962C8B-B14F-4D97-AF65-F5344CB8AC3E}">
        <p14:creationId xmlns:p14="http://schemas.microsoft.com/office/powerpoint/2010/main" val="32432404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Liberal Reform in India</a:t>
            </a:r>
            <a:endParaRPr lang="en-US" dirty="0"/>
          </a:p>
        </p:txBody>
      </p:sp>
      <p:sp>
        <p:nvSpPr>
          <p:cNvPr id="3" name="Content Placeholder 2"/>
          <p:cNvSpPr>
            <a:spLocks noGrp="1"/>
          </p:cNvSpPr>
          <p:nvPr>
            <p:ph idx="1"/>
          </p:nvPr>
        </p:nvSpPr>
        <p:spPr>
          <a:xfrm>
            <a:off x="457200" y="1600200"/>
            <a:ext cx="8382000" cy="4876800"/>
          </a:xfrm>
          <a:solidFill>
            <a:schemeClr val="accent2">
              <a:lumMod val="40000"/>
              <a:lumOff val="60000"/>
              <a:alpha val="59000"/>
            </a:schemeClr>
          </a:solidFill>
        </p:spPr>
        <p:txBody>
          <a:bodyPr>
            <a:normAutofit fontScale="55000" lnSpcReduction="20000"/>
          </a:bodyPr>
          <a:lstStyle/>
          <a:p>
            <a:pPr marL="342900" lvl="1" indent="-342900">
              <a:buFont typeface="Arial" pitchFamily="34" charset="0"/>
              <a:buChar char="•"/>
            </a:pPr>
            <a:r>
              <a:rPr lang="en-US" sz="4000" dirty="0">
                <a:solidFill>
                  <a:schemeClr val="tx1"/>
                </a:solidFill>
              </a:rPr>
              <a:t>Britain used </a:t>
            </a:r>
            <a:r>
              <a:rPr lang="en-US" sz="4000" dirty="0" smtClean="0">
                <a:solidFill>
                  <a:schemeClr val="tx1"/>
                </a:solidFill>
              </a:rPr>
              <a:t>India as </a:t>
            </a:r>
            <a:r>
              <a:rPr lang="en-US" sz="4000" dirty="0">
                <a:solidFill>
                  <a:schemeClr val="tx1"/>
                </a:solidFill>
              </a:rPr>
              <a:t>the testing ground for civilizing experiments in the early 19th century</a:t>
            </a:r>
          </a:p>
          <a:p>
            <a:pPr marL="342900" lvl="1" indent="-342900">
              <a:buFont typeface="Arial" pitchFamily="34" charset="0"/>
              <a:buChar char="•"/>
            </a:pPr>
            <a:r>
              <a:rPr lang="en-US" sz="4000" dirty="0">
                <a:solidFill>
                  <a:schemeClr val="tx1"/>
                </a:solidFill>
              </a:rPr>
              <a:t>Evangelical missionaries sought to eliminate Indian </a:t>
            </a:r>
            <a:r>
              <a:rPr lang="en-US" sz="4000" dirty="0" smtClean="0">
                <a:solidFill>
                  <a:schemeClr val="tx1"/>
                </a:solidFill>
              </a:rPr>
              <a:t>“superstition” </a:t>
            </a:r>
            <a:r>
              <a:rPr lang="en-US" sz="4000" dirty="0">
                <a:solidFill>
                  <a:schemeClr val="tx1"/>
                </a:solidFill>
              </a:rPr>
              <a:t>and bring about religious enlightenment </a:t>
            </a:r>
            <a:endParaRPr lang="en-US" sz="4000" dirty="0" smtClean="0">
              <a:solidFill>
                <a:schemeClr val="tx1"/>
              </a:solidFill>
            </a:endParaRPr>
          </a:p>
          <a:p>
            <a:pPr marL="742950" lvl="2" indent="-342900"/>
            <a:r>
              <a:rPr lang="en-US" sz="4000" dirty="0" smtClean="0">
                <a:solidFill>
                  <a:schemeClr val="tx1"/>
                </a:solidFill>
              </a:rPr>
              <a:t>Charles </a:t>
            </a:r>
            <a:r>
              <a:rPr lang="en-US" sz="4000" dirty="0">
                <a:solidFill>
                  <a:schemeClr val="tx1"/>
                </a:solidFill>
              </a:rPr>
              <a:t>Grant </a:t>
            </a:r>
          </a:p>
          <a:p>
            <a:pPr marL="742950" lvl="2" indent="-342900"/>
            <a:r>
              <a:rPr lang="en-US" sz="4000" dirty="0">
                <a:solidFill>
                  <a:schemeClr val="tx1"/>
                </a:solidFill>
              </a:rPr>
              <a:t>William Wilberforce</a:t>
            </a:r>
          </a:p>
          <a:p>
            <a:pPr marL="342900" lvl="1" indent="-342900">
              <a:buFont typeface="Arial" pitchFamily="34" charset="0"/>
              <a:buChar char="•"/>
            </a:pPr>
            <a:r>
              <a:rPr lang="en-US" sz="4000" dirty="0">
                <a:solidFill>
                  <a:schemeClr val="tx1"/>
                </a:solidFill>
              </a:rPr>
              <a:t>4 Secular liberal reformers sought to eliminate </a:t>
            </a:r>
            <a:r>
              <a:rPr lang="en-US" sz="4000" dirty="0" smtClean="0">
                <a:solidFill>
                  <a:schemeClr val="tx1"/>
                </a:solidFill>
              </a:rPr>
              <a:t>‘barbaric’ Indian </a:t>
            </a:r>
            <a:r>
              <a:rPr lang="en-US" sz="4000" dirty="0">
                <a:solidFill>
                  <a:schemeClr val="tx1"/>
                </a:solidFill>
              </a:rPr>
              <a:t>laws and customs</a:t>
            </a:r>
          </a:p>
          <a:p>
            <a:pPr lvl="1"/>
            <a:r>
              <a:rPr lang="en-US" sz="4000" dirty="0">
                <a:solidFill>
                  <a:schemeClr val="tx1"/>
                </a:solidFill>
              </a:rPr>
              <a:t>James </a:t>
            </a:r>
            <a:r>
              <a:rPr lang="en-US" sz="4000" dirty="0">
                <a:solidFill>
                  <a:schemeClr val="tx1"/>
                </a:solidFill>
                <a:hlinkClick r:id="rId3"/>
              </a:rPr>
              <a:t>Mill</a:t>
            </a:r>
            <a:endParaRPr lang="en-US" sz="4000" dirty="0">
              <a:solidFill>
                <a:schemeClr val="tx1"/>
              </a:solidFill>
            </a:endParaRPr>
          </a:p>
          <a:p>
            <a:pPr lvl="1"/>
            <a:r>
              <a:rPr lang="en-US" sz="4000" dirty="0">
                <a:solidFill>
                  <a:schemeClr val="tx1"/>
                </a:solidFill>
              </a:rPr>
              <a:t> John Stuart </a:t>
            </a:r>
            <a:r>
              <a:rPr lang="en-US" sz="4000" dirty="0">
                <a:solidFill>
                  <a:schemeClr val="tx1"/>
                </a:solidFill>
                <a:hlinkClick r:id="rId4"/>
              </a:rPr>
              <a:t>Mill</a:t>
            </a:r>
            <a:endParaRPr lang="en-US" sz="4000" dirty="0">
              <a:solidFill>
                <a:schemeClr val="tx1"/>
              </a:solidFill>
            </a:endParaRPr>
          </a:p>
          <a:p>
            <a:pPr lvl="1"/>
            <a:r>
              <a:rPr lang="en-US" sz="4000" dirty="0">
                <a:solidFill>
                  <a:schemeClr val="tx1"/>
                </a:solidFill>
              </a:rPr>
              <a:t> Thomas </a:t>
            </a:r>
            <a:r>
              <a:rPr lang="en-US" sz="4000" dirty="0">
                <a:solidFill>
                  <a:schemeClr val="tx1"/>
                </a:solidFill>
                <a:hlinkClick r:id="rId5"/>
              </a:rPr>
              <a:t>Macaulay</a:t>
            </a:r>
            <a:endParaRPr lang="en-US" sz="4000" dirty="0">
              <a:solidFill>
                <a:schemeClr val="tx1"/>
              </a:solidFill>
            </a:endParaRPr>
          </a:p>
          <a:p>
            <a:pPr lvl="1"/>
            <a:r>
              <a:rPr lang="en-US" sz="4000" dirty="0">
                <a:solidFill>
                  <a:schemeClr val="tx1"/>
                </a:solidFill>
              </a:rPr>
              <a:t>Jeremy </a:t>
            </a:r>
            <a:r>
              <a:rPr lang="en-US" sz="4000" dirty="0" smtClean="0">
                <a:solidFill>
                  <a:schemeClr val="tx1"/>
                </a:solidFill>
              </a:rPr>
              <a:t>Bentha</a:t>
            </a:r>
            <a:r>
              <a:rPr lang="en-US" sz="4000" dirty="0">
                <a:solidFill>
                  <a:schemeClr val="tx1"/>
                </a:solidFill>
              </a:rPr>
              <a:t>m</a:t>
            </a:r>
            <a:endParaRPr lang="en-US" sz="4000" dirty="0" smtClean="0">
              <a:solidFill>
                <a:schemeClr val="tx1"/>
              </a:solidFill>
            </a:endParaRPr>
          </a:p>
          <a:p>
            <a:pPr lvl="1">
              <a:buNone/>
            </a:pPr>
            <a:endParaRPr lang="en-US" sz="4000" dirty="0">
              <a:solidFill>
                <a:schemeClr val="tx1"/>
              </a:solidFill>
            </a:endParaRPr>
          </a:p>
          <a:p>
            <a:pPr marL="519113" lvl="1" indent="-61913">
              <a:buNone/>
            </a:pPr>
            <a:r>
              <a:rPr lang="en-US" sz="4000" dirty="0">
                <a:solidFill>
                  <a:schemeClr val="tx1"/>
                </a:solidFill>
              </a:rPr>
              <a:t> Click a last name for </a:t>
            </a:r>
            <a:r>
              <a:rPr lang="en-US" sz="4000" dirty="0" smtClean="0">
                <a:solidFill>
                  <a:schemeClr val="tx1"/>
                </a:solidFill>
              </a:rPr>
              <a:t>connections </a:t>
            </a:r>
            <a:r>
              <a:rPr lang="en-US" sz="4000" dirty="0">
                <a:solidFill>
                  <a:schemeClr val="tx1"/>
                </a:solidFill>
              </a:rPr>
              <a:t>to Britain’s imperialism </a:t>
            </a:r>
            <a:r>
              <a:rPr lang="en-US" sz="4000" dirty="0" smtClean="0">
                <a:solidFill>
                  <a:schemeClr val="tx1"/>
                </a:solidFill>
              </a:rPr>
              <a:t>in India   </a:t>
            </a:r>
            <a:r>
              <a:rPr lang="en-US" sz="4000" dirty="0">
                <a:solidFill>
                  <a:schemeClr val="tx1"/>
                </a:solidFill>
              </a:rPr>
              <a:t>		</a:t>
            </a:r>
          </a:p>
        </p:txBody>
      </p:sp>
      <p:grpSp>
        <p:nvGrpSpPr>
          <p:cNvPr id="7" name="Group 6"/>
          <p:cNvGrpSpPr/>
          <p:nvPr/>
        </p:nvGrpSpPr>
        <p:grpSpPr>
          <a:xfrm>
            <a:off x="3855493" y="3886200"/>
            <a:ext cx="1828800" cy="1600200"/>
            <a:chOff x="685800" y="4876800"/>
            <a:chExt cx="1828800" cy="1600200"/>
          </a:xfrm>
        </p:grpSpPr>
        <p:sp>
          <p:nvSpPr>
            <p:cNvPr id="4" name="Oval 3"/>
            <p:cNvSpPr/>
            <p:nvPr/>
          </p:nvSpPr>
          <p:spPr>
            <a:xfrm>
              <a:off x="685800" y="4876800"/>
              <a:ext cx="1828800" cy="1600200"/>
            </a:xfrm>
            <a:prstGeom prst="ellipse">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1900" b="1" dirty="0" smtClean="0">
                  <a:solidFill>
                    <a:schemeClr val="tx1"/>
                  </a:solidFill>
                </a:rPr>
                <a:t>Oriental</a:t>
              </a:r>
            </a:p>
            <a:p>
              <a:pPr algn="ctr"/>
              <a:r>
                <a:rPr lang="en-US" sz="1900" b="1" dirty="0" smtClean="0">
                  <a:solidFill>
                    <a:schemeClr val="tx1"/>
                  </a:solidFill>
                </a:rPr>
                <a:t>despotism</a:t>
              </a:r>
              <a:endParaRPr lang="en-US" sz="1900" b="1" dirty="0">
                <a:solidFill>
                  <a:schemeClr val="tx1"/>
                </a:solidFill>
              </a:endParaRPr>
            </a:p>
          </p:txBody>
        </p:sp>
        <p:cxnSp>
          <p:nvCxnSpPr>
            <p:cNvPr id="6" name="Straight Connector 5"/>
            <p:cNvCxnSpPr>
              <a:stCxn id="4" idx="3"/>
              <a:endCxn id="4" idx="7"/>
            </p:cNvCxnSpPr>
            <p:nvPr/>
          </p:nvCxnSpPr>
          <p:spPr>
            <a:xfrm flipV="1">
              <a:off x="953622" y="5111144"/>
              <a:ext cx="1293156" cy="1131512"/>
            </a:xfrm>
            <a:prstGeom prst="line">
              <a:avLst/>
            </a:prstGeom>
            <a:ln w="57150"/>
          </p:spPr>
          <p:style>
            <a:lnRef idx="1">
              <a:schemeClr val="accent4"/>
            </a:lnRef>
            <a:fillRef idx="0">
              <a:schemeClr val="accent4"/>
            </a:fillRef>
            <a:effectRef idx="0">
              <a:schemeClr val="accent4"/>
            </a:effectRef>
            <a:fontRef idx="minor">
              <a:schemeClr val="tx1"/>
            </a:fontRef>
          </p:style>
        </p:cxnSp>
      </p:grpSp>
      <p:sp>
        <p:nvSpPr>
          <p:cNvPr id="10" name="Oval 9"/>
          <p:cNvSpPr/>
          <p:nvPr/>
        </p:nvSpPr>
        <p:spPr>
          <a:xfrm>
            <a:off x="6477000" y="3886200"/>
            <a:ext cx="1828800" cy="1600200"/>
          </a:xfrm>
          <a:prstGeom prst="ellipse">
            <a:avLst/>
          </a:prstGeom>
          <a:noFill/>
          <a:ln w="76200">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900" b="1" dirty="0" smtClean="0">
                <a:solidFill>
                  <a:schemeClr val="tx1"/>
                </a:solidFill>
              </a:rPr>
              <a:t>British style education</a:t>
            </a:r>
            <a:endParaRPr lang="en-US" sz="1900" b="1" dirty="0">
              <a:solidFill>
                <a:schemeClr val="tx1"/>
              </a:solidFill>
            </a:endParaRPr>
          </a:p>
        </p:txBody>
      </p:sp>
      <p:sp>
        <p:nvSpPr>
          <p:cNvPr id="12" name="Right Arrow 11"/>
          <p:cNvSpPr/>
          <p:nvPr/>
        </p:nvSpPr>
        <p:spPr>
          <a:xfrm>
            <a:off x="5867400" y="4572000"/>
            <a:ext cx="381000" cy="3048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4537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985" y="-304800"/>
            <a:ext cx="8229600" cy="1600200"/>
          </a:xfrm>
        </p:spPr>
        <p:txBody>
          <a:bodyPr/>
          <a:lstStyle/>
          <a:p>
            <a:r>
              <a:rPr lang="en-US" dirty="0" smtClean="0"/>
              <a:t>British Ban </a:t>
            </a:r>
            <a:r>
              <a:rPr lang="en-US" b="1" dirty="0" smtClean="0"/>
              <a:t>Sati</a:t>
            </a:r>
            <a:endParaRPr lang="en-US" b="1" dirty="0"/>
          </a:p>
        </p:txBody>
      </p:sp>
      <p:sp>
        <p:nvSpPr>
          <p:cNvPr id="3" name="Content Placeholder 2"/>
          <p:cNvSpPr>
            <a:spLocks noGrp="1"/>
          </p:cNvSpPr>
          <p:nvPr>
            <p:ph idx="1"/>
          </p:nvPr>
        </p:nvSpPr>
        <p:spPr>
          <a:xfrm>
            <a:off x="457200" y="1600201"/>
            <a:ext cx="4114800" cy="2895599"/>
          </a:xfrm>
        </p:spPr>
        <p:txBody>
          <a:bodyPr>
            <a:noAutofit/>
          </a:bodyPr>
          <a:lstStyle/>
          <a:p>
            <a:r>
              <a:rPr lang="en-US" sz="2100" dirty="0" smtClean="0">
                <a:solidFill>
                  <a:schemeClr val="accent5"/>
                </a:solidFill>
              </a:rPr>
              <a:t>Sati: Custom of widow burning herself on the funeral pyre of her husband</a:t>
            </a:r>
          </a:p>
          <a:p>
            <a:r>
              <a:rPr lang="en-US" sz="2100" dirty="0" smtClean="0">
                <a:solidFill>
                  <a:schemeClr val="accent5"/>
                </a:solidFill>
              </a:rPr>
              <a:t>British </a:t>
            </a:r>
            <a:r>
              <a:rPr lang="en-US" sz="2100" dirty="0">
                <a:solidFill>
                  <a:schemeClr val="accent5"/>
                </a:solidFill>
              </a:rPr>
              <a:t>viewed </a:t>
            </a:r>
            <a:r>
              <a:rPr lang="en-US" sz="2100" i="1" dirty="0">
                <a:solidFill>
                  <a:schemeClr val="accent5"/>
                </a:solidFill>
              </a:rPr>
              <a:t>custom as representative of  2 things:</a:t>
            </a:r>
          </a:p>
          <a:p>
            <a:pPr lvl="1"/>
            <a:r>
              <a:rPr lang="en-US" sz="2100" dirty="0">
                <a:solidFill>
                  <a:schemeClr val="accent5"/>
                </a:solidFill>
              </a:rPr>
              <a:t>Indian </a:t>
            </a:r>
            <a:r>
              <a:rPr lang="en-US" sz="2100" b="1" dirty="0">
                <a:solidFill>
                  <a:schemeClr val="accent5"/>
                </a:solidFill>
              </a:rPr>
              <a:t>backwardness</a:t>
            </a:r>
            <a:endParaRPr lang="en-US" sz="2100" dirty="0">
              <a:solidFill>
                <a:schemeClr val="accent5"/>
              </a:solidFill>
            </a:endParaRPr>
          </a:p>
          <a:p>
            <a:pPr lvl="1"/>
            <a:r>
              <a:rPr lang="en-US" sz="2100" dirty="0">
                <a:solidFill>
                  <a:schemeClr val="accent5"/>
                </a:solidFill>
              </a:rPr>
              <a:t>the </a:t>
            </a:r>
            <a:r>
              <a:rPr lang="en-US" sz="2100" b="1" dirty="0">
                <a:solidFill>
                  <a:schemeClr val="accent5"/>
                </a:solidFill>
              </a:rPr>
              <a:t>moral weakness </a:t>
            </a:r>
            <a:r>
              <a:rPr lang="en-US" sz="2100" dirty="0">
                <a:solidFill>
                  <a:schemeClr val="accent5"/>
                </a:solidFill>
              </a:rPr>
              <a:t>of Indian men</a:t>
            </a:r>
            <a:r>
              <a:rPr lang="en-US" sz="2100" i="1" dirty="0">
                <a:solidFill>
                  <a:schemeClr val="accent5"/>
                </a:solidFill>
              </a:rPr>
              <a:t>; </a:t>
            </a:r>
            <a:r>
              <a:rPr lang="en-US" sz="2100" dirty="0" smtClean="0">
                <a:solidFill>
                  <a:schemeClr val="accent5"/>
                </a:solidFill>
              </a:rPr>
              <a:t>supposedly</a:t>
            </a:r>
            <a:endParaRPr lang="en-US" sz="2100" dirty="0">
              <a:solidFill>
                <a:schemeClr val="accent5"/>
              </a:solidFill>
            </a:endParaRPr>
          </a:p>
        </p:txBody>
      </p:sp>
      <p:pic>
        <p:nvPicPr>
          <p:cNvPr id="4" name="Picture 3"/>
          <p:cNvPicPr>
            <a:picLocks noChangeAspect="1" noChangeArrowheads="1"/>
          </p:cNvPicPr>
          <p:nvPr/>
        </p:nvPicPr>
        <p:blipFill>
          <a:blip r:embed="rId3" cstate="print"/>
          <a:srcRect/>
          <a:stretch>
            <a:fillRect/>
          </a:stretch>
        </p:blipFill>
        <p:spPr bwMode="auto">
          <a:xfrm>
            <a:off x="4586785" y="1447800"/>
            <a:ext cx="4210417" cy="2667000"/>
          </a:xfrm>
          <a:prstGeom prst="rect">
            <a:avLst/>
          </a:prstGeom>
          <a:noFill/>
          <a:ln w="9525">
            <a:noFill/>
            <a:miter lim="800000"/>
            <a:headEnd/>
            <a:tailEnd/>
          </a:ln>
        </p:spPr>
      </p:pic>
      <p:sp>
        <p:nvSpPr>
          <p:cNvPr id="5" name="TextBox 4"/>
          <p:cNvSpPr txBox="1"/>
          <p:nvPr/>
        </p:nvSpPr>
        <p:spPr>
          <a:xfrm>
            <a:off x="381000" y="4343400"/>
            <a:ext cx="8416202" cy="2308324"/>
          </a:xfrm>
          <a:prstGeom prst="rect">
            <a:avLst/>
          </a:prstGeom>
          <a:noFill/>
        </p:spPr>
        <p:txBody>
          <a:bodyPr wrap="square" rtlCol="0">
            <a:spAutoFit/>
          </a:bodyPr>
          <a:lstStyle/>
          <a:p>
            <a:pPr marL="804863" lvl="2"/>
            <a:r>
              <a:rPr lang="en-US" sz="2100" dirty="0">
                <a:solidFill>
                  <a:schemeClr val="accent5"/>
                </a:solidFill>
              </a:rPr>
              <a:t>degraded their women instead of protecting </a:t>
            </a:r>
            <a:r>
              <a:rPr lang="en-US" sz="2100" dirty="0" smtClean="0">
                <a:solidFill>
                  <a:schemeClr val="accent5"/>
                </a:solidFill>
              </a:rPr>
              <a:t>them</a:t>
            </a:r>
          </a:p>
          <a:p>
            <a:pPr marL="395288" indent="-341313">
              <a:buFont typeface="Arial" pitchFamily="34" charset="0"/>
              <a:buChar char="•"/>
            </a:pPr>
            <a:r>
              <a:rPr lang="en-US" sz="2100" dirty="0" smtClean="0">
                <a:solidFill>
                  <a:schemeClr val="accent5"/>
                </a:solidFill>
              </a:rPr>
              <a:t>Served as a key point in the public  liberal reform campaign</a:t>
            </a:r>
          </a:p>
          <a:p>
            <a:pPr marL="395288" indent="-341313">
              <a:buFont typeface="Arial" pitchFamily="34" charset="0"/>
              <a:buChar char="•"/>
            </a:pPr>
            <a:r>
              <a:rPr lang="en-US" sz="2100" dirty="0" smtClean="0">
                <a:solidFill>
                  <a:schemeClr val="accent5"/>
                </a:solidFill>
              </a:rPr>
              <a:t>Civilizing </a:t>
            </a:r>
            <a:r>
              <a:rPr lang="en-US" sz="2100" dirty="0">
                <a:solidFill>
                  <a:schemeClr val="accent5"/>
                </a:solidFill>
              </a:rPr>
              <a:t>mission ended, however, in </a:t>
            </a:r>
            <a:r>
              <a:rPr lang="en-US" sz="2100" b="1" dirty="0">
                <a:solidFill>
                  <a:schemeClr val="accent5"/>
                </a:solidFill>
              </a:rPr>
              <a:t>1857</a:t>
            </a:r>
          </a:p>
          <a:p>
            <a:pPr marL="800100" lvl="1" indent="-227013">
              <a:buFont typeface="Courier New" pitchFamily="49" charset="0"/>
              <a:buChar char="o"/>
            </a:pPr>
            <a:r>
              <a:rPr lang="en-US" sz="2100" b="1" dirty="0">
                <a:solidFill>
                  <a:schemeClr val="accent5"/>
                </a:solidFill>
              </a:rPr>
              <a:t>Indian Rebellion </a:t>
            </a:r>
            <a:r>
              <a:rPr lang="en-US" sz="2100" dirty="0">
                <a:solidFill>
                  <a:schemeClr val="accent5"/>
                </a:solidFill>
              </a:rPr>
              <a:t>(</a:t>
            </a:r>
            <a:r>
              <a:rPr lang="en-US" sz="2100" dirty="0" err="1">
                <a:solidFill>
                  <a:schemeClr val="accent5"/>
                </a:solidFill>
                <a:hlinkClick r:id="rId4"/>
              </a:rPr>
              <a:t>Sepoy</a:t>
            </a:r>
            <a:r>
              <a:rPr lang="en-US" sz="2100" dirty="0">
                <a:solidFill>
                  <a:schemeClr val="accent5"/>
                </a:solidFill>
                <a:hlinkClick r:id="rId4"/>
              </a:rPr>
              <a:t> Rebellion</a:t>
            </a:r>
            <a:r>
              <a:rPr lang="en-US" sz="2100" dirty="0">
                <a:solidFill>
                  <a:schemeClr val="accent5"/>
                </a:solidFill>
              </a:rPr>
              <a:t>)</a:t>
            </a:r>
          </a:p>
          <a:p>
            <a:pPr marL="800100" lvl="1" indent="-227013">
              <a:buFont typeface="Courier New" pitchFamily="49" charset="0"/>
              <a:buChar char="o"/>
            </a:pPr>
            <a:r>
              <a:rPr lang="en-US" sz="2100" dirty="0">
                <a:solidFill>
                  <a:schemeClr val="accent5"/>
                </a:solidFill>
              </a:rPr>
              <a:t>Officials say interference in Indian religion as causes of revolts</a:t>
            </a:r>
          </a:p>
          <a:p>
            <a:pPr marL="800100" lvl="1" indent="-227013">
              <a:buFont typeface="Courier New" pitchFamily="49" charset="0"/>
              <a:buChar char="o"/>
            </a:pPr>
            <a:r>
              <a:rPr lang="en-US" sz="2100" dirty="0">
                <a:solidFill>
                  <a:schemeClr val="accent5"/>
                </a:solidFill>
              </a:rPr>
              <a:t>Reform continued by Indian social reformers</a:t>
            </a:r>
          </a:p>
          <a:p>
            <a:pPr marL="800100" indent="-227013"/>
            <a:endParaRPr lang="en-US" dirty="0"/>
          </a:p>
        </p:txBody>
      </p:sp>
    </p:spTree>
    <p:extLst>
      <p:ext uri="{BB962C8B-B14F-4D97-AF65-F5344CB8AC3E}">
        <p14:creationId xmlns:p14="http://schemas.microsoft.com/office/powerpoint/2010/main" val="15442369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334" y="-304800"/>
            <a:ext cx="8229600" cy="1600200"/>
          </a:xfrm>
        </p:spPr>
        <p:txBody>
          <a:bodyPr/>
          <a:lstStyle/>
          <a:p>
            <a:r>
              <a:rPr lang="en-US" dirty="0" smtClean="0"/>
              <a:t>Failure of Liberal Vision</a:t>
            </a:r>
            <a:endParaRPr lang="en-US" dirty="0"/>
          </a:p>
        </p:txBody>
      </p:sp>
      <p:sp>
        <p:nvSpPr>
          <p:cNvPr id="3" name="Content Placeholder 2"/>
          <p:cNvSpPr>
            <a:spLocks noGrp="1"/>
          </p:cNvSpPr>
          <p:nvPr>
            <p:ph idx="1"/>
          </p:nvPr>
        </p:nvSpPr>
        <p:spPr>
          <a:xfrm>
            <a:off x="381000" y="2095603"/>
            <a:ext cx="4267200" cy="3352800"/>
          </a:xfrm>
          <a:solidFill>
            <a:schemeClr val="accent5">
              <a:lumMod val="20000"/>
              <a:lumOff val="80000"/>
              <a:alpha val="53000"/>
            </a:schemeClr>
          </a:solidFill>
        </p:spPr>
        <p:txBody>
          <a:bodyPr>
            <a:normAutofit/>
          </a:bodyPr>
          <a:lstStyle/>
          <a:p>
            <a:pPr marL="109538" lvl="1" indent="0" algn="ctr">
              <a:buNone/>
            </a:pPr>
            <a:r>
              <a:rPr lang="en-US" sz="1800" dirty="0" smtClean="0">
                <a:solidFill>
                  <a:schemeClr val="tx1"/>
                </a:solidFill>
                <a:ea typeface="+mj-ea"/>
              </a:rPr>
              <a:t>DARWINISM </a:t>
            </a:r>
          </a:p>
          <a:p>
            <a:pPr marL="395288" lvl="1"/>
            <a:r>
              <a:rPr lang="en-US" sz="1800" dirty="0" smtClean="0">
                <a:solidFill>
                  <a:schemeClr val="tx1"/>
                </a:solidFill>
                <a:ea typeface="+mj-ea"/>
              </a:rPr>
              <a:t>Theory of evolution distorted by social Darwinists explained cultural differences</a:t>
            </a:r>
            <a:r>
              <a:rPr lang="en-US" sz="1800" dirty="0">
                <a:solidFill>
                  <a:schemeClr val="tx1"/>
                </a:solidFill>
                <a:ea typeface="+mj-ea"/>
              </a:rPr>
              <a:t>;</a:t>
            </a:r>
            <a:r>
              <a:rPr lang="zh-CN" altLang="en-US" sz="1800" dirty="0" smtClean="0">
                <a:solidFill>
                  <a:schemeClr val="tx1"/>
                </a:solidFill>
                <a:ea typeface="+mj-ea"/>
              </a:rPr>
              <a:t> </a:t>
            </a:r>
            <a:r>
              <a:rPr lang="en-US" sz="1800" dirty="0" smtClean="0">
                <a:solidFill>
                  <a:schemeClr val="tx1"/>
                </a:solidFill>
                <a:ea typeface="+mj-ea"/>
              </a:rPr>
              <a:t>Europeans accentuated gap between them and other more ‘primitive’ cultures</a:t>
            </a:r>
          </a:p>
          <a:p>
            <a:pPr marL="395288" lvl="1"/>
            <a:r>
              <a:rPr lang="en-US" sz="1800" dirty="0" smtClean="0">
                <a:solidFill>
                  <a:schemeClr val="tx1"/>
                </a:solidFill>
                <a:ea typeface="+mj-ea"/>
              </a:rPr>
              <a:t>Natural selection: biology determined culture </a:t>
            </a:r>
          </a:p>
          <a:p>
            <a:pPr marL="395288" lvl="1"/>
            <a:r>
              <a:rPr lang="en-US" sz="1800" dirty="0" smtClean="0">
                <a:solidFill>
                  <a:schemeClr val="tx1"/>
                </a:solidFill>
                <a:ea typeface="+mj-ea"/>
              </a:rPr>
              <a:t>Race differentiation meant permanence of racial traits (sexual selection)</a:t>
            </a:r>
          </a:p>
        </p:txBody>
      </p:sp>
      <p:sp>
        <p:nvSpPr>
          <p:cNvPr id="5" name="TextBox 4"/>
          <p:cNvSpPr txBox="1"/>
          <p:nvPr/>
        </p:nvSpPr>
        <p:spPr>
          <a:xfrm>
            <a:off x="688428" y="1114097"/>
            <a:ext cx="7696200" cy="1600438"/>
          </a:xfrm>
          <a:prstGeom prst="rect">
            <a:avLst/>
          </a:prstGeom>
          <a:noFill/>
        </p:spPr>
        <p:txBody>
          <a:bodyPr wrap="square" rtlCol="0">
            <a:spAutoFit/>
          </a:bodyPr>
          <a:lstStyle/>
          <a:p>
            <a:pPr marL="0" lvl="1"/>
            <a:r>
              <a:rPr lang="en-US" sz="1900" dirty="0">
                <a:solidFill>
                  <a:schemeClr val="tx1">
                    <a:lumMod val="75000"/>
                    <a:lumOff val="25000"/>
                  </a:schemeClr>
                </a:solidFill>
              </a:rPr>
              <a:t>New Imperialism began to dominate and distinguish itself from the liberal </a:t>
            </a:r>
            <a:r>
              <a:rPr lang="en-US" sz="1900" dirty="0" smtClean="0">
                <a:solidFill>
                  <a:schemeClr val="tx1">
                    <a:lumMod val="75000"/>
                    <a:lumOff val="25000"/>
                  </a:schemeClr>
                </a:solidFill>
              </a:rPr>
              <a:t>empire *New social attitudes emerged from </a:t>
            </a:r>
            <a:r>
              <a:rPr lang="en-US" sz="1900" b="1" dirty="0" smtClean="0">
                <a:solidFill>
                  <a:schemeClr val="tx1">
                    <a:lumMod val="75000"/>
                    <a:lumOff val="25000"/>
                  </a:schemeClr>
                </a:solidFill>
              </a:rPr>
              <a:t>Darwinism, </a:t>
            </a:r>
            <a:r>
              <a:rPr lang="en-US" sz="1900" dirty="0" smtClean="0">
                <a:solidFill>
                  <a:schemeClr val="tx1">
                    <a:lumMod val="75000"/>
                    <a:lumOff val="25000"/>
                  </a:schemeClr>
                </a:solidFill>
              </a:rPr>
              <a:t>and British poet </a:t>
            </a:r>
            <a:r>
              <a:rPr lang="en-US" sz="1900" b="1" dirty="0" smtClean="0">
                <a:solidFill>
                  <a:schemeClr val="tx1">
                    <a:lumMod val="75000"/>
                    <a:lumOff val="25000"/>
                  </a:schemeClr>
                </a:solidFill>
              </a:rPr>
              <a:t>Rudyard Kipling  </a:t>
            </a:r>
            <a:r>
              <a:rPr lang="en-US" sz="1900" dirty="0" smtClean="0">
                <a:solidFill>
                  <a:schemeClr val="tx1">
                    <a:lumMod val="75000"/>
                    <a:lumOff val="25000"/>
                  </a:schemeClr>
                </a:solidFill>
                <a:hlinkClick r:id="rId3"/>
              </a:rPr>
              <a:t>(White Man’s Burden)</a:t>
            </a:r>
            <a:endParaRPr lang="en-US" sz="1900" dirty="0">
              <a:solidFill>
                <a:schemeClr val="tx1">
                  <a:lumMod val="75000"/>
                  <a:lumOff val="25000"/>
                </a:schemeClr>
              </a:solidFill>
            </a:endParaRPr>
          </a:p>
          <a:p>
            <a:endParaRPr lang="en-US" sz="2000" dirty="0">
              <a:solidFill>
                <a:schemeClr val="tx1">
                  <a:lumMod val="75000"/>
                  <a:lumOff val="25000"/>
                </a:schemeClr>
              </a:solidFill>
            </a:endParaRPr>
          </a:p>
          <a:p>
            <a:endParaRPr lang="en-US" dirty="0"/>
          </a:p>
        </p:txBody>
      </p:sp>
      <p:sp>
        <p:nvSpPr>
          <p:cNvPr id="6" name="TextBox 5"/>
          <p:cNvSpPr txBox="1"/>
          <p:nvPr/>
        </p:nvSpPr>
        <p:spPr>
          <a:xfrm>
            <a:off x="4648200" y="2100858"/>
            <a:ext cx="3895299" cy="3308598"/>
          </a:xfrm>
          <a:prstGeom prst="rect">
            <a:avLst/>
          </a:prstGeom>
          <a:solidFill>
            <a:schemeClr val="accent5">
              <a:lumMod val="20000"/>
              <a:lumOff val="80000"/>
              <a:alpha val="53000"/>
            </a:schemeClr>
          </a:solidFill>
        </p:spPr>
        <p:txBody>
          <a:bodyPr wrap="square" rtlCol="0">
            <a:spAutoFit/>
          </a:bodyPr>
          <a:lstStyle/>
          <a:p>
            <a:pPr algn="ctr"/>
            <a:r>
              <a:rPr lang="en-US" dirty="0" smtClean="0"/>
              <a:t>ENLIGHTENMENT</a:t>
            </a:r>
          </a:p>
          <a:p>
            <a:pPr algn="ctr"/>
            <a:endParaRPr lang="en-US" sz="500" dirty="0"/>
          </a:p>
          <a:p>
            <a:pPr marL="285750" indent="-285750">
              <a:buFont typeface="Courier New" pitchFamily="49" charset="0"/>
              <a:buChar char="o"/>
            </a:pPr>
            <a:r>
              <a:rPr lang="en-US" dirty="0" smtClean="0">
                <a:latin typeface="+mj-lt"/>
              </a:rPr>
              <a:t>Single human trajectory, cultures developed at different paces </a:t>
            </a:r>
          </a:p>
          <a:p>
            <a:pPr marL="285750" indent="-285750">
              <a:buFont typeface="Courier New" pitchFamily="49" charset="0"/>
              <a:buChar char="o"/>
            </a:pPr>
            <a:r>
              <a:rPr lang="en-US" dirty="0" smtClean="0">
                <a:latin typeface="+mj-lt"/>
              </a:rPr>
              <a:t>Social and natural environment shaped cultures</a:t>
            </a:r>
          </a:p>
          <a:p>
            <a:pPr marL="285750" indent="-285750">
              <a:buFont typeface="Courier New" pitchFamily="49" charset="0"/>
              <a:buChar char="o"/>
            </a:pPr>
            <a:r>
              <a:rPr lang="en-US" dirty="0" smtClean="0">
                <a:latin typeface="+mj-lt"/>
              </a:rPr>
              <a:t> human mastery of nature and possibility of socially engineered progress</a:t>
            </a:r>
          </a:p>
          <a:p>
            <a:pPr marL="285750" indent="-285750">
              <a:buFont typeface="Courier New" pitchFamily="49" charset="0"/>
              <a:buChar char="o"/>
            </a:pPr>
            <a:r>
              <a:rPr lang="en-US" dirty="0" smtClean="0">
                <a:latin typeface="+mj-lt"/>
              </a:rPr>
              <a:t>Mutability of human beings</a:t>
            </a:r>
            <a:endParaRPr lang="en-US" sz="200" dirty="0" smtClean="0">
              <a:latin typeface="+mj-lt"/>
            </a:endParaRPr>
          </a:p>
          <a:p>
            <a:endParaRPr lang="en-US" sz="200" dirty="0" smtClean="0">
              <a:latin typeface="+mj-lt"/>
            </a:endParaRPr>
          </a:p>
          <a:p>
            <a:pPr marL="285750" indent="-285750">
              <a:buFont typeface="Courier New" pitchFamily="49" charset="0"/>
              <a:buChar char="o"/>
            </a:pPr>
            <a:endParaRPr lang="en-US" sz="1000" dirty="0" smtClean="0">
              <a:latin typeface="+mj-lt"/>
            </a:endParaRPr>
          </a:p>
          <a:p>
            <a:endParaRPr lang="en-US" sz="1000" dirty="0">
              <a:latin typeface="+mj-lt"/>
            </a:endParaRPr>
          </a:p>
          <a:p>
            <a:endParaRPr lang="en-US" sz="1000" dirty="0">
              <a:latin typeface="+mj-lt"/>
            </a:endParaRPr>
          </a:p>
          <a:p>
            <a:pPr marL="285750" indent="-285750">
              <a:buFont typeface="Courier New" pitchFamily="49" charset="0"/>
              <a:buChar char="o"/>
            </a:pPr>
            <a:endParaRPr lang="en-US" sz="1000" dirty="0" smtClean="0">
              <a:latin typeface="+mj-lt"/>
            </a:endParaRPr>
          </a:p>
        </p:txBody>
      </p:sp>
      <p:cxnSp>
        <p:nvCxnSpPr>
          <p:cNvPr id="8" name="Straight Connector 7"/>
          <p:cNvCxnSpPr/>
          <p:nvPr/>
        </p:nvCxnSpPr>
        <p:spPr>
          <a:xfrm>
            <a:off x="4648200" y="2133600"/>
            <a:ext cx="0" cy="335280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9" name="Straight Connector 8"/>
          <p:cNvCxnSpPr/>
          <p:nvPr/>
        </p:nvCxnSpPr>
        <p:spPr>
          <a:xfrm flipH="1" flipV="1">
            <a:off x="685800" y="2438400"/>
            <a:ext cx="7696200" cy="1"/>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990600" y="5517931"/>
            <a:ext cx="7696200" cy="1015663"/>
          </a:xfrm>
          <a:prstGeom prst="rect">
            <a:avLst/>
          </a:prstGeom>
          <a:noFill/>
        </p:spPr>
        <p:txBody>
          <a:bodyPr wrap="square" rtlCol="0">
            <a:spAutoFit/>
          </a:bodyPr>
          <a:lstStyle/>
          <a:p>
            <a:r>
              <a:rPr lang="en-US" sz="2000" dirty="0" smtClean="0"/>
              <a:t>Social </a:t>
            </a:r>
            <a:r>
              <a:rPr lang="en-US" sz="2000" dirty="0"/>
              <a:t>D</a:t>
            </a:r>
            <a:r>
              <a:rPr lang="en-US" sz="2000" dirty="0" smtClean="0"/>
              <a:t>arwinism had a broad impact on empire and race</a:t>
            </a:r>
          </a:p>
          <a:p>
            <a:pPr marL="285750" indent="-285750">
              <a:buFont typeface="Arial" pitchFamily="34" charset="0"/>
              <a:buChar char="•"/>
            </a:pPr>
            <a:r>
              <a:rPr lang="en-US" sz="2000" dirty="0" smtClean="0"/>
              <a:t>led to racism, and race distinctions, </a:t>
            </a:r>
            <a:r>
              <a:rPr lang="en-US" sz="2000" dirty="0" smtClean="0">
                <a:hlinkClick r:id="rId4"/>
              </a:rPr>
              <a:t>Eugenics</a:t>
            </a:r>
            <a:r>
              <a:rPr lang="en-US" sz="2000" dirty="0" smtClean="0"/>
              <a:t>—undermined liberal Enlightenment thought   (</a:t>
            </a:r>
            <a:r>
              <a:rPr lang="en-US" sz="2000" dirty="0" smtClean="0">
                <a:hlinkClick r:id="rId5"/>
              </a:rPr>
              <a:t>more info here</a:t>
            </a:r>
            <a:r>
              <a:rPr lang="en-US" sz="2000" dirty="0" smtClean="0"/>
              <a:t>)</a:t>
            </a:r>
            <a:endParaRPr lang="en-US" sz="2000" dirty="0"/>
          </a:p>
        </p:txBody>
      </p:sp>
    </p:spTree>
    <p:extLst>
      <p:ext uri="{BB962C8B-B14F-4D97-AF65-F5344CB8AC3E}">
        <p14:creationId xmlns:p14="http://schemas.microsoft.com/office/powerpoint/2010/main" val="406608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645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600200"/>
          </a:xfrm>
        </p:spPr>
        <p:txBody>
          <a:bodyPr/>
          <a:lstStyle/>
          <a:p>
            <a:r>
              <a:rPr lang="en-US" dirty="0" smtClean="0"/>
              <a:t>New Imperialism Politics</a:t>
            </a:r>
            <a:endParaRPr lang="en-US" dirty="0"/>
          </a:p>
        </p:txBody>
      </p:sp>
      <p:sp>
        <p:nvSpPr>
          <p:cNvPr id="3" name="Content Placeholder 2"/>
          <p:cNvSpPr>
            <a:spLocks noGrp="1"/>
          </p:cNvSpPr>
          <p:nvPr>
            <p:ph idx="1"/>
          </p:nvPr>
        </p:nvSpPr>
        <p:spPr>
          <a:xfrm>
            <a:off x="457200" y="1219200"/>
            <a:ext cx="8229600" cy="5105400"/>
          </a:xfrm>
        </p:spPr>
        <p:txBody>
          <a:bodyPr>
            <a:normAutofit/>
          </a:bodyPr>
          <a:lstStyle/>
          <a:p>
            <a:r>
              <a:rPr lang="en-US" sz="2200" dirty="0" smtClean="0"/>
              <a:t>Imperialism supported by both sides and revived the right</a:t>
            </a:r>
          </a:p>
          <a:p>
            <a:pPr lvl="1"/>
            <a:r>
              <a:rPr lang="en-US" sz="2200" dirty="0" smtClean="0"/>
              <a:t>Britain: Conservative party led by Prime Minister Benjamin </a:t>
            </a:r>
            <a:r>
              <a:rPr lang="en-US" sz="2200" dirty="0" smtClean="0">
                <a:hlinkClick r:id="rId4"/>
              </a:rPr>
              <a:t>Disraeli </a:t>
            </a:r>
            <a:r>
              <a:rPr lang="en-US" sz="2200" dirty="0" smtClean="0"/>
              <a:t>embraced empire </a:t>
            </a:r>
          </a:p>
          <a:p>
            <a:pPr lvl="1"/>
            <a:r>
              <a:rPr lang="en-US" sz="2200" dirty="0" smtClean="0"/>
              <a:t>France: Liberals and centrists promoted expansion to bolster national prestige </a:t>
            </a:r>
          </a:p>
          <a:p>
            <a:pPr lvl="1"/>
            <a:r>
              <a:rPr lang="en-US" sz="2200" dirty="0" smtClean="0"/>
              <a:t>Italy: liberals (Francesco Crispi, Giovanni Giolitti) pursued imperial ventures to foster Italian nationalism</a:t>
            </a:r>
          </a:p>
          <a:p>
            <a:pPr marL="457200" lvl="1" indent="0">
              <a:buNone/>
            </a:pPr>
            <a:endParaRPr lang="en-US" sz="2200" dirty="0"/>
          </a:p>
          <a:p>
            <a:pPr marL="457200" lvl="1" indent="0">
              <a:buNone/>
            </a:pPr>
            <a:endParaRPr lang="en-US" sz="2200" dirty="0" smtClean="0"/>
          </a:p>
        </p:txBody>
      </p:sp>
      <p:pic>
        <p:nvPicPr>
          <p:cNvPr id="2050" name="Picture 2" descr="https://encrypted-tbn3.gstatic.com/images?q=tbn:ANd9GcS1Q_4yfQXy-zQLD9IaRHC4feCdk_Llm3r07TuM_3n6SwLxuNXG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915175"/>
            <a:ext cx="4400550" cy="2476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57600" y="5965356"/>
            <a:ext cx="1981200" cy="369332"/>
          </a:xfrm>
          <a:prstGeom prst="rect">
            <a:avLst/>
          </a:prstGeom>
          <a:noFill/>
        </p:spPr>
        <p:txBody>
          <a:bodyPr wrap="square" rtlCol="0">
            <a:spAutoFit/>
          </a:bodyPr>
          <a:lstStyle/>
          <a:p>
            <a:r>
              <a:rPr lang="en-US" dirty="0" smtClean="0">
                <a:solidFill>
                  <a:schemeClr val="bg1"/>
                </a:solidFill>
              </a:rPr>
              <a:t>Disraeli </a:t>
            </a:r>
            <a:endParaRPr lang="en-US" dirty="0">
              <a:solidFill>
                <a:schemeClr val="bg1"/>
              </a:solidFill>
            </a:endParaRPr>
          </a:p>
        </p:txBody>
      </p:sp>
      <p:sp>
        <p:nvSpPr>
          <p:cNvPr id="5" name="TextBox 4"/>
          <p:cNvSpPr txBox="1"/>
          <p:nvPr/>
        </p:nvSpPr>
        <p:spPr>
          <a:xfrm>
            <a:off x="685800" y="381000"/>
            <a:ext cx="7924800" cy="3416320"/>
          </a:xfrm>
          <a:prstGeom prst="rect">
            <a:avLst/>
          </a:prstGeom>
          <a:solidFill>
            <a:schemeClr val="accent3">
              <a:lumMod val="20000"/>
              <a:lumOff val="80000"/>
            </a:schemeClr>
          </a:solidFill>
        </p:spPr>
        <p:txBody>
          <a:bodyPr wrap="square" rtlCol="0">
            <a:spAutoFit/>
          </a:bodyPr>
          <a:lstStyle/>
          <a:p>
            <a:pPr marL="0" lvl="1"/>
            <a:r>
              <a:rPr lang="en-US" sz="2400" dirty="0" smtClean="0"/>
              <a:t>Conservative Theory: (ex. Disraeli) “Imperialism </a:t>
            </a:r>
            <a:r>
              <a:rPr lang="en-US" sz="2400" dirty="0"/>
              <a:t>is necessary to preserve the existing social order in the more developed countries. It is necessary to secure trade, markets, to maintain employment and capital exports, and to channel the energies and social conflicts of the metropolitan populations into foreign countries. There is a very strong ideological and racial assumption of Western superiority within this body of thought” </a:t>
            </a:r>
            <a:r>
              <a:rPr lang="en-US" sz="2400" dirty="0" smtClean="0"/>
              <a:t>(“Theories </a:t>
            </a:r>
            <a:r>
              <a:rPr lang="en-US" sz="2400" dirty="0"/>
              <a:t>of Imperialism”) </a:t>
            </a:r>
          </a:p>
        </p:txBody>
      </p:sp>
    </p:spTree>
    <p:extLst>
      <p:ext uri="{BB962C8B-B14F-4D97-AF65-F5344CB8AC3E}">
        <p14:creationId xmlns:p14="http://schemas.microsoft.com/office/powerpoint/2010/main" val="5039357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lstStyle/>
          <a:p>
            <a:r>
              <a:rPr lang="en-US" dirty="0" smtClean="0"/>
              <a:t>Critics of Empire</a:t>
            </a:r>
            <a:endParaRPr lang="en-US" dirty="0"/>
          </a:p>
        </p:txBody>
      </p:sp>
      <p:sp>
        <p:nvSpPr>
          <p:cNvPr id="3" name="Content Placeholder 2"/>
          <p:cNvSpPr>
            <a:spLocks noGrp="1"/>
          </p:cNvSpPr>
          <p:nvPr>
            <p:ph idx="1"/>
          </p:nvPr>
        </p:nvSpPr>
        <p:spPr>
          <a:xfrm>
            <a:off x="457200" y="1295400"/>
            <a:ext cx="8001000" cy="5181600"/>
          </a:xfrm>
          <a:solidFill>
            <a:schemeClr val="accent3">
              <a:lumMod val="50000"/>
              <a:alpha val="82000"/>
            </a:schemeClr>
          </a:solidFill>
        </p:spPr>
        <p:txBody>
          <a:bodyPr>
            <a:normAutofit fontScale="92500" lnSpcReduction="10000"/>
          </a:bodyPr>
          <a:lstStyle/>
          <a:p>
            <a:r>
              <a:rPr lang="en-US" sz="2100" dirty="0" smtClean="0">
                <a:solidFill>
                  <a:schemeClr val="bg1"/>
                </a:solidFill>
              </a:rPr>
              <a:t>Belgium: parliament opposed king’s sponsorship of empire</a:t>
            </a:r>
          </a:p>
          <a:p>
            <a:pPr lvl="1"/>
            <a:r>
              <a:rPr lang="en-US" sz="2100" dirty="0" smtClean="0">
                <a:solidFill>
                  <a:schemeClr val="bg1"/>
                </a:solidFill>
              </a:rPr>
              <a:t>Right wing in Belgium and France felt is was a dangerous distraction from domestic issues</a:t>
            </a:r>
          </a:p>
          <a:p>
            <a:r>
              <a:rPr lang="en-US" sz="2100" dirty="0" smtClean="0">
                <a:solidFill>
                  <a:schemeClr val="bg1"/>
                </a:solidFill>
              </a:rPr>
              <a:t>Britain: liberals opposed more expansion after Indian Rebellion</a:t>
            </a:r>
          </a:p>
          <a:p>
            <a:pPr lvl="1"/>
            <a:r>
              <a:rPr lang="en-US" sz="2100" dirty="0" smtClean="0">
                <a:solidFill>
                  <a:schemeClr val="bg1"/>
                </a:solidFill>
              </a:rPr>
              <a:t>Liberal leader: William Gladstone</a:t>
            </a:r>
          </a:p>
          <a:p>
            <a:r>
              <a:rPr lang="en-US" sz="2100" dirty="0" smtClean="0">
                <a:solidFill>
                  <a:schemeClr val="bg1"/>
                </a:solidFill>
              </a:rPr>
              <a:t>Socialists: most consistent opposition</a:t>
            </a:r>
          </a:p>
          <a:p>
            <a:pPr lvl="1"/>
            <a:r>
              <a:rPr lang="en-US" sz="2100" dirty="0" smtClean="0">
                <a:solidFill>
                  <a:schemeClr val="bg1"/>
                </a:solidFill>
              </a:rPr>
              <a:t>Radicals, socialists, labor leaders likened their suppression to that of colonial subjects</a:t>
            </a:r>
          </a:p>
          <a:p>
            <a:r>
              <a:rPr lang="en-US" sz="2100" dirty="0" smtClean="0">
                <a:solidFill>
                  <a:schemeClr val="bg1"/>
                </a:solidFill>
              </a:rPr>
              <a:t>Radical left opposed because saw capitalism as close tie to imperialism</a:t>
            </a:r>
          </a:p>
          <a:p>
            <a:r>
              <a:rPr lang="en-US" sz="2100" dirty="0" smtClean="0">
                <a:solidFill>
                  <a:schemeClr val="bg1"/>
                </a:solidFill>
              </a:rPr>
              <a:t>J.A. </a:t>
            </a:r>
            <a:r>
              <a:rPr lang="en-US" sz="2100" dirty="0" smtClean="0">
                <a:solidFill>
                  <a:schemeClr val="bg1"/>
                </a:solidFill>
                <a:hlinkClick r:id="rId4"/>
              </a:rPr>
              <a:t>Hobson</a:t>
            </a:r>
            <a:r>
              <a:rPr lang="en-US" sz="2100" dirty="0" smtClean="0">
                <a:solidFill>
                  <a:schemeClr val="bg1"/>
                </a:solidFill>
              </a:rPr>
              <a:t>: unequal distribution of wealth, </a:t>
            </a:r>
            <a:r>
              <a:rPr lang="en-US" sz="2000" dirty="0">
                <a:solidFill>
                  <a:schemeClr val="bg1"/>
                </a:solidFill>
              </a:rPr>
              <a:t>only </a:t>
            </a:r>
            <a:r>
              <a:rPr lang="en-US" sz="2000" dirty="0" err="1">
                <a:solidFill>
                  <a:schemeClr val="bg1"/>
                </a:solidFill>
              </a:rPr>
              <a:t>specialinterest</a:t>
            </a:r>
            <a:r>
              <a:rPr lang="en-US" sz="2000" dirty="0">
                <a:solidFill>
                  <a:schemeClr val="bg1"/>
                </a:solidFill>
              </a:rPr>
              <a:t> groups benefited from colonial possessions</a:t>
            </a:r>
            <a:endParaRPr lang="en-US" sz="2100" dirty="0" smtClean="0">
              <a:solidFill>
                <a:schemeClr val="bg1"/>
              </a:solidFill>
            </a:endParaRPr>
          </a:p>
          <a:p>
            <a:r>
              <a:rPr lang="en-US" sz="2100" dirty="0" smtClean="0">
                <a:solidFill>
                  <a:schemeClr val="bg1"/>
                </a:solidFill>
              </a:rPr>
              <a:t>V.I. </a:t>
            </a:r>
            <a:r>
              <a:rPr lang="en-US" sz="2100" dirty="0" smtClean="0">
                <a:solidFill>
                  <a:schemeClr val="bg1"/>
                </a:solidFill>
                <a:hlinkClick r:id="rId5"/>
              </a:rPr>
              <a:t>Lenin</a:t>
            </a:r>
            <a:r>
              <a:rPr lang="en-US" sz="2100" dirty="0" smtClean="0">
                <a:solidFill>
                  <a:schemeClr val="bg1"/>
                </a:solidFill>
              </a:rPr>
              <a:t>: imperialism linked to monopoly capitalism </a:t>
            </a:r>
          </a:p>
          <a:p>
            <a:r>
              <a:rPr lang="en-US" sz="2000" dirty="0">
                <a:solidFill>
                  <a:schemeClr val="bg1"/>
                </a:solidFill>
              </a:rPr>
              <a:t>Others condemned imperialism on moral </a:t>
            </a:r>
            <a:r>
              <a:rPr lang="en-US" sz="2000" dirty="0" err="1">
                <a:solidFill>
                  <a:schemeClr val="bg1"/>
                </a:solidFill>
              </a:rPr>
              <a:t>grounds.They</a:t>
            </a:r>
            <a:r>
              <a:rPr lang="en-US" sz="2000" dirty="0">
                <a:solidFill>
                  <a:schemeClr val="bg1"/>
                </a:solidFill>
              </a:rPr>
              <a:t> rebelled against the crude Social Darwinism of the imperialists.</a:t>
            </a:r>
          </a:p>
          <a:p>
            <a:r>
              <a:rPr lang="en-US" sz="2000" dirty="0">
                <a:solidFill>
                  <a:schemeClr val="bg1"/>
                </a:solidFill>
              </a:rPr>
              <a:t>They accused the imperialists of applying a double standard: liberty and equality at home, military dictatorship and discrimination in the colonies</a:t>
            </a:r>
          </a:p>
          <a:p>
            <a:endParaRPr lang="en-US" sz="2100" dirty="0" smtClean="0">
              <a:solidFill>
                <a:schemeClr val="bg1"/>
              </a:solidFill>
            </a:endParaRPr>
          </a:p>
        </p:txBody>
      </p:sp>
      <p:sp>
        <p:nvSpPr>
          <p:cNvPr id="4" name="Rectangle 3"/>
          <p:cNvSpPr/>
          <p:nvPr/>
        </p:nvSpPr>
        <p:spPr>
          <a:xfrm>
            <a:off x="533400" y="3706388"/>
            <a:ext cx="7772400" cy="2862322"/>
          </a:xfrm>
          <a:prstGeom prst="rect">
            <a:avLst/>
          </a:prstGeom>
          <a:solidFill>
            <a:schemeClr val="accent3">
              <a:lumMod val="20000"/>
              <a:lumOff val="80000"/>
            </a:schemeClr>
          </a:solidFill>
        </p:spPr>
        <p:txBody>
          <a:bodyPr wrap="square">
            <a:spAutoFit/>
          </a:bodyPr>
          <a:lstStyle/>
          <a:p>
            <a:r>
              <a:rPr lang="en-US" sz="2000" dirty="0" smtClean="0"/>
              <a:t>Marxist Theory (ex. Lenin): “Imperialism </a:t>
            </a:r>
            <a:r>
              <a:rPr lang="en-US" sz="2000" dirty="0"/>
              <a:t>also arises because increased concentration of wealth leads to </a:t>
            </a:r>
            <a:r>
              <a:rPr lang="en-US" sz="2000" dirty="0" err="1" smtClean="0"/>
              <a:t>underconsumption</a:t>
            </a:r>
            <a:r>
              <a:rPr lang="en-US" sz="2000" dirty="0"/>
              <a:t>. However, since the state represents the capitalist interest it is not possible to reduce </a:t>
            </a:r>
            <a:r>
              <a:rPr lang="en-US" sz="2000" dirty="0" err="1"/>
              <a:t>underconsumption</a:t>
            </a:r>
            <a:r>
              <a:rPr lang="en-US" sz="2000" dirty="0"/>
              <a:t> effectively through liberal strategies. Both strategies involve taking away money from the bourgeoisie and Marx and Lenin did not view this strategy as possible. Ultimately, according to Lenin, the world would be completely divided up and the rich countries would then fight over the </a:t>
            </a:r>
            <a:r>
              <a:rPr lang="en-US" sz="2000" dirty="0" err="1"/>
              <a:t>redivision</a:t>
            </a:r>
            <a:r>
              <a:rPr lang="en-US" sz="2000" dirty="0"/>
              <a:t> of the </a:t>
            </a:r>
            <a:r>
              <a:rPr lang="en-US" sz="2000" dirty="0" smtClean="0"/>
              <a:t>world” (“Theories of Imperialism”)</a:t>
            </a:r>
            <a:endParaRPr lang="en-US" sz="2000" dirty="0"/>
          </a:p>
        </p:txBody>
      </p:sp>
      <p:sp>
        <p:nvSpPr>
          <p:cNvPr id="5" name="TextBox 4"/>
          <p:cNvSpPr txBox="1"/>
          <p:nvPr/>
        </p:nvSpPr>
        <p:spPr>
          <a:xfrm>
            <a:off x="533400" y="1286637"/>
            <a:ext cx="7772400" cy="2400657"/>
          </a:xfrm>
          <a:prstGeom prst="rect">
            <a:avLst/>
          </a:prstGeom>
          <a:solidFill>
            <a:schemeClr val="accent3">
              <a:lumMod val="20000"/>
              <a:lumOff val="80000"/>
            </a:schemeClr>
          </a:solidFill>
        </p:spPr>
        <p:txBody>
          <a:bodyPr wrap="square" rtlCol="0">
            <a:spAutoFit/>
          </a:bodyPr>
          <a:lstStyle/>
          <a:p>
            <a:pPr marL="111125" lvl="1">
              <a:tabLst>
                <a:tab pos="0" algn="l"/>
              </a:tabLst>
            </a:pPr>
            <a:r>
              <a:rPr lang="en-US" sz="2400" dirty="0" smtClean="0"/>
              <a:t>Liberal Theory: (ex. Hobson)</a:t>
            </a:r>
            <a:endParaRPr lang="en-US" sz="2400" dirty="0"/>
          </a:p>
          <a:p>
            <a:pPr marL="111125" lvl="1">
              <a:tabLst>
                <a:tab pos="0" algn="l"/>
              </a:tabLst>
            </a:pPr>
            <a:r>
              <a:rPr lang="en-US" dirty="0" smtClean="0"/>
              <a:t>“Imperialism </a:t>
            </a:r>
            <a:r>
              <a:rPr lang="en-US" dirty="0"/>
              <a:t>is a policy choice, not an inevitable consequence of capitalism…Overseas expansion is a way to reduce costs (increase or maintain profit levels) and to secure new consumption. Overseas expansion is not inevitable, however. A state can solve the problem of under consumption by increasing the income levels of the majority of the population either through legislation concerning wage or through income </a:t>
            </a:r>
            <a:r>
              <a:rPr lang="en-US" dirty="0" smtClean="0"/>
              <a:t>transfers” (Theories of Imperialism”) </a:t>
            </a:r>
            <a:endParaRPr lang="en-US" sz="2200" dirty="0"/>
          </a:p>
        </p:txBody>
      </p:sp>
    </p:spTree>
    <p:extLst>
      <p:ext uri="{BB962C8B-B14F-4D97-AF65-F5344CB8AC3E}">
        <p14:creationId xmlns:p14="http://schemas.microsoft.com/office/powerpoint/2010/main" val="2163629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lstStyle/>
          <a:p>
            <a:r>
              <a:rPr lang="en-US" sz="4600" dirty="0" smtClean="0"/>
              <a:t>Other Attitudes to Imperialism </a:t>
            </a:r>
            <a:endParaRPr lang="en-US" sz="4600" dirty="0"/>
          </a:p>
        </p:txBody>
      </p:sp>
      <p:sp>
        <p:nvSpPr>
          <p:cNvPr id="3" name="Content Placeholder 2"/>
          <p:cNvSpPr>
            <a:spLocks noGrp="1"/>
          </p:cNvSpPr>
          <p:nvPr>
            <p:ph idx="1"/>
          </p:nvPr>
        </p:nvSpPr>
        <p:spPr>
          <a:xfrm>
            <a:off x="381000" y="4724400"/>
            <a:ext cx="8229600" cy="1947208"/>
          </a:xfrm>
          <a:solidFill>
            <a:schemeClr val="tx2">
              <a:lumMod val="20000"/>
              <a:lumOff val="80000"/>
            </a:schemeClr>
          </a:solidFill>
        </p:spPr>
        <p:txBody>
          <a:bodyPr>
            <a:noAutofit/>
          </a:bodyPr>
          <a:lstStyle/>
          <a:p>
            <a:pPr marL="0" lvl="4" indent="0">
              <a:buNone/>
            </a:pPr>
            <a:r>
              <a:rPr lang="en-US" sz="1800" dirty="0" smtClean="0">
                <a:solidFill>
                  <a:schemeClr val="accent5">
                    <a:lumMod val="50000"/>
                  </a:schemeClr>
                </a:solidFill>
              </a:rPr>
              <a:t>Imperialism also threatened traditional society </a:t>
            </a:r>
          </a:p>
          <a:p>
            <a:pPr marL="346075" lvl="4" indent="-346075"/>
            <a:r>
              <a:rPr lang="en-US" sz="1800" dirty="0" smtClean="0">
                <a:solidFill>
                  <a:schemeClr val="accent5">
                    <a:lumMod val="50000"/>
                  </a:schemeClr>
                </a:solidFill>
              </a:rPr>
              <a:t>Traditionalists </a:t>
            </a:r>
            <a:r>
              <a:rPr lang="en-US" sz="1800" dirty="0">
                <a:solidFill>
                  <a:schemeClr val="accent5">
                    <a:lumMod val="50000"/>
                  </a:schemeClr>
                </a:solidFill>
              </a:rPr>
              <a:t>wanted to </a:t>
            </a:r>
            <a:r>
              <a:rPr lang="en-US" sz="1800" dirty="0" smtClean="0">
                <a:solidFill>
                  <a:schemeClr val="accent5">
                    <a:lumMod val="50000"/>
                  </a:schemeClr>
                </a:solidFill>
              </a:rPr>
              <a:t>push </a:t>
            </a:r>
            <a:r>
              <a:rPr lang="en-US" sz="1800" dirty="0">
                <a:solidFill>
                  <a:schemeClr val="accent5">
                    <a:lumMod val="50000"/>
                  </a:schemeClr>
                </a:solidFill>
              </a:rPr>
              <a:t>Western culture out and </a:t>
            </a:r>
            <a:r>
              <a:rPr lang="en-US" sz="1800" dirty="0" smtClean="0">
                <a:solidFill>
                  <a:schemeClr val="accent5">
                    <a:lumMod val="50000"/>
                  </a:schemeClr>
                </a:solidFill>
              </a:rPr>
              <a:t>conserve </a:t>
            </a:r>
            <a:r>
              <a:rPr lang="en-US" sz="1800" dirty="0">
                <a:solidFill>
                  <a:schemeClr val="accent5">
                    <a:lumMod val="50000"/>
                  </a:schemeClr>
                </a:solidFill>
              </a:rPr>
              <a:t>the old culture and </a:t>
            </a:r>
            <a:r>
              <a:rPr lang="en-US" sz="1800" dirty="0" smtClean="0">
                <a:solidFill>
                  <a:schemeClr val="accent5">
                    <a:lumMod val="50000"/>
                  </a:schemeClr>
                </a:solidFill>
              </a:rPr>
              <a:t>society</a:t>
            </a:r>
          </a:p>
          <a:p>
            <a:pPr marL="346075" lvl="4" indent="-346075"/>
            <a:r>
              <a:rPr lang="en-US" sz="1800" dirty="0" smtClean="0">
                <a:solidFill>
                  <a:schemeClr val="accent5">
                    <a:lumMod val="50000"/>
                  </a:schemeClr>
                </a:solidFill>
              </a:rPr>
              <a:t>Modernizers felt it </a:t>
            </a:r>
            <a:r>
              <a:rPr lang="en-US" sz="1800" dirty="0">
                <a:solidFill>
                  <a:schemeClr val="accent5">
                    <a:lumMod val="50000"/>
                  </a:schemeClr>
                </a:solidFill>
              </a:rPr>
              <a:t>was necessary to adopt Western </a:t>
            </a:r>
            <a:r>
              <a:rPr lang="en-US" sz="1800" dirty="0" smtClean="0">
                <a:solidFill>
                  <a:schemeClr val="accent5">
                    <a:lumMod val="50000"/>
                  </a:schemeClr>
                </a:solidFill>
              </a:rPr>
              <a:t>practices</a:t>
            </a:r>
          </a:p>
          <a:p>
            <a:pPr marL="346075" lvl="4" indent="-346075"/>
            <a:r>
              <a:rPr lang="en-US" sz="1800" dirty="0" smtClean="0">
                <a:solidFill>
                  <a:schemeClr val="accent5">
                    <a:lumMod val="50000"/>
                  </a:schemeClr>
                </a:solidFill>
              </a:rPr>
              <a:t>Anti-imperialist </a:t>
            </a:r>
            <a:r>
              <a:rPr lang="en-US" sz="1800" dirty="0">
                <a:solidFill>
                  <a:schemeClr val="accent5">
                    <a:lumMod val="50000"/>
                  </a:schemeClr>
                </a:solidFill>
              </a:rPr>
              <a:t>leaders found inspiration in Western liberalism and </a:t>
            </a:r>
            <a:r>
              <a:rPr lang="en-US" sz="1800" dirty="0" smtClean="0">
                <a:solidFill>
                  <a:schemeClr val="accent5">
                    <a:lumMod val="50000"/>
                  </a:schemeClr>
                </a:solidFill>
              </a:rPr>
              <a:t>nationalism (“Chapter 26”) </a:t>
            </a:r>
            <a:endParaRPr lang="en-US" sz="1800" dirty="0">
              <a:solidFill>
                <a:schemeClr val="accent5">
                  <a:lumMod val="50000"/>
                </a:schemeClr>
              </a:solidFill>
            </a:endParaRPr>
          </a:p>
        </p:txBody>
      </p:sp>
      <p:sp>
        <p:nvSpPr>
          <p:cNvPr id="4" name="TextBox 3"/>
          <p:cNvSpPr txBox="1"/>
          <p:nvPr/>
        </p:nvSpPr>
        <p:spPr>
          <a:xfrm>
            <a:off x="228600" y="1371600"/>
            <a:ext cx="7391400" cy="1477328"/>
          </a:xfrm>
          <a:prstGeom prst="rect">
            <a:avLst/>
          </a:prstGeom>
          <a:solidFill>
            <a:schemeClr val="accent2">
              <a:lumMod val="40000"/>
              <a:lumOff val="60000"/>
            </a:schemeClr>
          </a:solidFill>
        </p:spPr>
        <p:txBody>
          <a:bodyPr wrap="square" rtlCol="0">
            <a:spAutoFit/>
          </a:bodyPr>
          <a:lstStyle/>
          <a:p>
            <a:r>
              <a:rPr lang="en-US" dirty="0"/>
              <a:t>Aristocrats: wanted to feel distant from and superior to subjects</a:t>
            </a:r>
          </a:p>
          <a:p>
            <a:pPr marL="568325" lvl="1" indent="-284163"/>
            <a:r>
              <a:rPr lang="en-US" dirty="0"/>
              <a:t>Britain: younger sons of aristocracy chose military or government service in colonies</a:t>
            </a:r>
          </a:p>
          <a:p>
            <a:pPr marL="568325" lvl="1" indent="-284163"/>
            <a:r>
              <a:rPr lang="en-US" dirty="0"/>
              <a:t>France: 1875, after turning anti-clerical, catholic and monarchist nobles were excluded at home but not in </a:t>
            </a:r>
            <a:r>
              <a:rPr lang="en-US" dirty="0" smtClean="0"/>
              <a:t>colonies</a:t>
            </a:r>
            <a:endParaRPr lang="en-US" dirty="0"/>
          </a:p>
        </p:txBody>
      </p:sp>
      <p:sp>
        <p:nvSpPr>
          <p:cNvPr id="5" name="TextBox 4"/>
          <p:cNvSpPr txBox="1"/>
          <p:nvPr/>
        </p:nvSpPr>
        <p:spPr>
          <a:xfrm>
            <a:off x="957970" y="2901443"/>
            <a:ext cx="7848600" cy="1754326"/>
          </a:xfrm>
          <a:prstGeom prst="rect">
            <a:avLst/>
          </a:prstGeom>
          <a:solidFill>
            <a:schemeClr val="accent4">
              <a:lumMod val="40000"/>
              <a:lumOff val="60000"/>
            </a:schemeClr>
          </a:solidFill>
        </p:spPr>
        <p:txBody>
          <a:bodyPr wrap="square" rtlCol="0">
            <a:spAutoFit/>
          </a:bodyPr>
          <a:lstStyle/>
          <a:p>
            <a:pPr marL="0" lvl="1"/>
            <a:r>
              <a:rPr lang="en-US" dirty="0"/>
              <a:t>Working classes: divided! </a:t>
            </a:r>
          </a:p>
          <a:p>
            <a:pPr marL="568325" lvl="2" indent="-284163">
              <a:buFont typeface="Courier New" pitchFamily="49" charset="0"/>
              <a:buChar char="o"/>
            </a:pPr>
            <a:r>
              <a:rPr lang="en-US" dirty="0"/>
              <a:t>Britain and Germany: mostly supported empire (</a:t>
            </a:r>
            <a:r>
              <a:rPr lang="en-US" b="1" dirty="0"/>
              <a:t>Jingoism</a:t>
            </a:r>
            <a:r>
              <a:rPr lang="en-US" dirty="0"/>
              <a:t>:  mass appeal of imperialism, which was encouraged by national politicians and print </a:t>
            </a:r>
            <a:r>
              <a:rPr lang="en-US" dirty="0" smtClean="0"/>
              <a:t>media)</a:t>
            </a:r>
          </a:p>
          <a:p>
            <a:pPr marL="568325" lvl="2" indent="-284163">
              <a:buFont typeface="Courier New" pitchFamily="49" charset="0"/>
              <a:buChar char="o"/>
            </a:pPr>
            <a:r>
              <a:rPr lang="en-US" dirty="0" smtClean="0"/>
              <a:t>France </a:t>
            </a:r>
            <a:r>
              <a:rPr lang="en-US" dirty="0"/>
              <a:t>and Italy: mostly opposed; disastrous imperial ventures swept Jules Ferry and Crispi from </a:t>
            </a:r>
            <a:r>
              <a:rPr lang="en-US" dirty="0" smtClean="0"/>
              <a:t>office</a:t>
            </a:r>
            <a:endParaRPr lang="en-US" dirty="0"/>
          </a:p>
        </p:txBody>
      </p:sp>
    </p:spTree>
    <p:extLst>
      <p:ext uri="{BB962C8B-B14F-4D97-AF65-F5344CB8AC3E}">
        <p14:creationId xmlns:p14="http://schemas.microsoft.com/office/powerpoint/2010/main" val="1261570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Links</a:t>
            </a:r>
            <a:endParaRPr lang="en-US" dirty="0"/>
          </a:p>
        </p:txBody>
      </p:sp>
      <p:sp>
        <p:nvSpPr>
          <p:cNvPr id="3" name="Content Placeholder 2"/>
          <p:cNvSpPr>
            <a:spLocks noGrp="1"/>
          </p:cNvSpPr>
          <p:nvPr>
            <p:ph idx="1"/>
          </p:nvPr>
        </p:nvSpPr>
        <p:spPr>
          <a:xfrm>
            <a:off x="457200" y="1905000"/>
            <a:ext cx="8229600" cy="3733800"/>
          </a:xfrm>
          <a:solidFill>
            <a:srgbClr val="8AC4A1">
              <a:alpha val="72000"/>
            </a:srgbClr>
          </a:solidFill>
        </p:spPr>
        <p:txBody>
          <a:bodyPr/>
          <a:lstStyle/>
          <a:p>
            <a:r>
              <a:rPr lang="en-US" sz="2600" dirty="0" smtClean="0">
                <a:hlinkClick r:id="rId3"/>
              </a:rPr>
              <a:t>Interactive map of Britain’s empire</a:t>
            </a:r>
            <a:endParaRPr lang="en-US" sz="2600" dirty="0" smtClean="0"/>
          </a:p>
          <a:p>
            <a:r>
              <a:rPr lang="en-US" sz="2600" dirty="0">
                <a:hlinkClick r:id="rId4"/>
              </a:rPr>
              <a:t>Comprehensive timeline of abolition of slavery</a:t>
            </a:r>
            <a:endParaRPr lang="en-US" sz="2600" dirty="0"/>
          </a:p>
          <a:p>
            <a:r>
              <a:rPr lang="en-US" sz="2600" dirty="0" smtClean="0">
                <a:hlinkClick r:id="rId5"/>
              </a:rPr>
              <a:t>Disraeli and Gladstone</a:t>
            </a:r>
            <a:endParaRPr lang="en-US" sz="2600" dirty="0" smtClean="0"/>
          </a:p>
          <a:p>
            <a:r>
              <a:rPr lang="en-US" sz="2600" dirty="0" smtClean="0">
                <a:hlinkClick r:id="rId6"/>
              </a:rPr>
              <a:t>Evolution of liberalism in India</a:t>
            </a:r>
            <a:endParaRPr lang="en-US" sz="2600" dirty="0" smtClean="0"/>
          </a:p>
          <a:p>
            <a:r>
              <a:rPr lang="en-US" sz="2600" dirty="0" smtClean="0">
                <a:hlinkClick r:id="rId7"/>
              </a:rPr>
              <a:t>George </a:t>
            </a:r>
            <a:r>
              <a:rPr lang="en-US" sz="2600" dirty="0">
                <a:hlinkClick r:id="rId7"/>
              </a:rPr>
              <a:t>Orwell, Rudyard Kipling and Empire</a:t>
            </a:r>
            <a:endParaRPr lang="en-US" sz="2600" dirty="0"/>
          </a:p>
          <a:p>
            <a:r>
              <a:rPr lang="en-US" sz="2600" dirty="0" smtClean="0">
                <a:hlinkClick r:id="rId8"/>
              </a:rPr>
              <a:t>Condensed Study Guide on Imperialism and terms</a:t>
            </a:r>
            <a:endParaRPr lang="en-US" sz="2600" dirty="0" smtClean="0"/>
          </a:p>
          <a:p>
            <a:r>
              <a:rPr lang="en-US" sz="2600" dirty="0" smtClean="0">
                <a:hlinkClick r:id="rId9"/>
              </a:rPr>
              <a:t>Good study guide on The New Imperialism </a:t>
            </a:r>
            <a:endParaRPr lang="en-US" sz="2600" dirty="0" smtClean="0"/>
          </a:p>
          <a:p>
            <a:pPr marL="0" indent="0">
              <a:buNone/>
            </a:pPr>
            <a:endParaRPr lang="en-US" dirty="0" smtClean="0"/>
          </a:p>
        </p:txBody>
      </p:sp>
    </p:spTree>
    <p:extLst>
      <p:ext uri="{BB962C8B-B14F-4D97-AF65-F5344CB8AC3E}">
        <p14:creationId xmlns:p14="http://schemas.microsoft.com/office/powerpoint/2010/main" val="41374646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pic>
        <p:nvPicPr>
          <p:cNvPr id="1031" name="Picture 7" descr="C:\Users\irena\AppData\Local\Microsoft\Windows\Temporary Internet Files\Content.IE5\NBQIMJNB\MC900391394[1].wmf"/>
          <p:cNvPicPr>
            <a:picLocks noChangeAspect="1" noChangeArrowheads="1"/>
          </p:cNvPicPr>
          <p:nvPr/>
        </p:nvPicPr>
        <p:blipFill>
          <a:blip r:embed="rId3" cstate="print">
            <a:duotone>
              <a:schemeClr val="accent2">
                <a:shade val="45000"/>
                <a:satMod val="135000"/>
              </a:schemeClr>
              <a:prstClr val="white"/>
            </a:duotone>
            <a:lum bright="-40000" contrast="40000"/>
            <a:extLst>
              <a:ext uri="{28A0092B-C50C-407E-A947-70E740481C1C}">
                <a14:useLocalDpi xmlns:a14="http://schemas.microsoft.com/office/drawing/2010/main" val="0"/>
              </a:ext>
            </a:extLst>
          </a:blip>
          <a:srcRect/>
          <a:stretch>
            <a:fillRect/>
          </a:stretch>
        </p:blipFill>
        <p:spPr bwMode="auto">
          <a:xfrm>
            <a:off x="3581400" y="3508356"/>
            <a:ext cx="1836808" cy="30448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76752" y="1786924"/>
            <a:ext cx="3136276" cy="1631216"/>
          </a:xfrm>
          <a:prstGeom prst="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000" dirty="0"/>
              <a:t>Europeans amassed New World empires beginning in the 16th century with </a:t>
            </a:r>
            <a:r>
              <a:rPr lang="en-US" sz="2000" dirty="0" smtClean="0"/>
              <a:t>the </a:t>
            </a:r>
            <a:r>
              <a:rPr lang="en-US" sz="2000" dirty="0" smtClean="0">
                <a:solidFill>
                  <a:schemeClr val="accent4">
                    <a:lumMod val="75000"/>
                  </a:schemeClr>
                </a:solidFill>
              </a:rPr>
              <a:t>Spanish Conquistadors</a:t>
            </a:r>
            <a:endParaRPr lang="en-US" sz="2000" dirty="0">
              <a:solidFill>
                <a:schemeClr val="accent4">
                  <a:lumMod val="75000"/>
                </a:schemeClr>
              </a:solidFill>
            </a:endParaRPr>
          </a:p>
        </p:txBody>
      </p:sp>
      <p:sp>
        <p:nvSpPr>
          <p:cNvPr id="10" name="TextBox 9"/>
          <p:cNvSpPr txBox="1"/>
          <p:nvPr/>
        </p:nvSpPr>
        <p:spPr>
          <a:xfrm>
            <a:off x="555534" y="3959423"/>
            <a:ext cx="2209800" cy="2246769"/>
          </a:xfrm>
          <a:prstGeom prst="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000" dirty="0" smtClean="0">
                <a:solidFill>
                  <a:schemeClr val="accent4">
                    <a:lumMod val="75000"/>
                  </a:schemeClr>
                </a:solidFill>
              </a:rPr>
              <a:t>African Slave labor </a:t>
            </a:r>
            <a:r>
              <a:rPr lang="en-US" sz="2000" dirty="0"/>
              <a:t>formed the backbone to the plantation economy that supported </a:t>
            </a:r>
            <a:r>
              <a:rPr lang="en-US" sz="2000" dirty="0" smtClean="0"/>
              <a:t>these empires</a:t>
            </a:r>
            <a:endParaRPr lang="en-US" sz="2000" dirty="0"/>
          </a:p>
        </p:txBody>
      </p:sp>
      <p:sp>
        <p:nvSpPr>
          <p:cNvPr id="11" name="TextBox 10"/>
          <p:cNvSpPr txBox="1"/>
          <p:nvPr/>
        </p:nvSpPr>
        <p:spPr>
          <a:xfrm>
            <a:off x="6705600" y="2360353"/>
            <a:ext cx="1981199" cy="1015663"/>
          </a:xfrm>
          <a:prstGeom prst="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000" dirty="0" smtClean="0">
                <a:solidFill>
                  <a:schemeClr val="accent4">
                    <a:lumMod val="75000"/>
                  </a:schemeClr>
                </a:solidFill>
              </a:rPr>
              <a:t>Mercantilism</a:t>
            </a:r>
            <a:r>
              <a:rPr lang="en-US" sz="2000" dirty="0" smtClean="0"/>
              <a:t> ruled </a:t>
            </a:r>
            <a:r>
              <a:rPr lang="en-US" sz="2000" dirty="0"/>
              <a:t>the New World </a:t>
            </a:r>
            <a:r>
              <a:rPr lang="en-US" sz="2000" dirty="0" smtClean="0"/>
              <a:t>colonies</a:t>
            </a:r>
            <a:endParaRPr lang="en-US" sz="2000" dirty="0"/>
          </a:p>
        </p:txBody>
      </p:sp>
      <p:sp>
        <p:nvSpPr>
          <p:cNvPr id="12" name="TextBox 11"/>
          <p:cNvSpPr txBox="1"/>
          <p:nvPr/>
        </p:nvSpPr>
        <p:spPr>
          <a:xfrm>
            <a:off x="609600" y="2328822"/>
            <a:ext cx="2101669" cy="1323439"/>
          </a:xfrm>
          <a:prstGeom prst="rect">
            <a:avLst/>
          </a:prstGeom>
          <a:solidFill>
            <a:schemeClr val="accent2">
              <a:lumMod val="20000"/>
              <a:lumOff val="80000"/>
            </a:schemeClr>
          </a:solidFill>
          <a:ln>
            <a:noFill/>
          </a:ln>
          <a:effectLst>
            <a:outerShdw blurRad="149987" dist="250190" dir="8460000" algn="ctr">
              <a:srgbClr val="000000">
                <a:alpha val="28000"/>
              </a:srgbClr>
            </a:outerShdw>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000" dirty="0"/>
              <a:t>European states engaged in </a:t>
            </a:r>
            <a:r>
              <a:rPr lang="en-US" sz="2000" dirty="0">
                <a:solidFill>
                  <a:schemeClr val="accent4">
                    <a:lumMod val="75000"/>
                  </a:schemeClr>
                </a:solidFill>
              </a:rPr>
              <a:t>trade </a:t>
            </a:r>
            <a:r>
              <a:rPr lang="en-US" sz="2000" dirty="0" smtClean="0">
                <a:solidFill>
                  <a:schemeClr val="accent4">
                    <a:lumMod val="75000"/>
                  </a:schemeClr>
                </a:solidFill>
              </a:rPr>
              <a:t>monopolies</a:t>
            </a:r>
            <a:r>
              <a:rPr lang="en-US" sz="2000" dirty="0" smtClean="0"/>
              <a:t> with </a:t>
            </a:r>
            <a:r>
              <a:rPr lang="en-US" sz="2000" dirty="0"/>
              <a:t>their colonies</a:t>
            </a:r>
          </a:p>
        </p:txBody>
      </p:sp>
      <p:sp>
        <p:nvSpPr>
          <p:cNvPr id="13" name="TextBox 12"/>
          <p:cNvSpPr txBox="1"/>
          <p:nvPr/>
        </p:nvSpPr>
        <p:spPr>
          <a:xfrm>
            <a:off x="6006661" y="4267199"/>
            <a:ext cx="2832539" cy="1631216"/>
          </a:xfrm>
          <a:prstGeom prst="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000" dirty="0" smtClean="0">
                <a:solidFill>
                  <a:schemeClr val="accent4">
                    <a:lumMod val="75000"/>
                  </a:schemeClr>
                </a:solidFill>
              </a:rPr>
              <a:t>Religion</a:t>
            </a:r>
            <a:r>
              <a:rPr lang="en-US" sz="2000" dirty="0" smtClean="0"/>
              <a:t> formed </a:t>
            </a:r>
            <a:r>
              <a:rPr lang="en-US" sz="2000" dirty="0"/>
              <a:t>a moral justification for these </a:t>
            </a:r>
            <a:r>
              <a:rPr lang="en-US" sz="2000" dirty="0" smtClean="0"/>
              <a:t>empires and </a:t>
            </a:r>
            <a:r>
              <a:rPr lang="en-US" sz="2000" dirty="0" smtClean="0">
                <a:solidFill>
                  <a:schemeClr val="accent4">
                    <a:lumMod val="75000"/>
                  </a:schemeClr>
                </a:solidFill>
              </a:rPr>
              <a:t>missionaries</a:t>
            </a:r>
            <a:r>
              <a:rPr lang="en-US" sz="2000" dirty="0" smtClean="0"/>
              <a:t> saved </a:t>
            </a:r>
            <a:r>
              <a:rPr lang="en-US" sz="2000" dirty="0"/>
              <a:t>the souls of “heathens</a:t>
            </a:r>
            <a:r>
              <a:rPr lang="en-US" sz="2000" dirty="0" smtClean="0"/>
              <a:t>”</a:t>
            </a:r>
            <a:endParaRPr lang="en-US" sz="2000" dirty="0"/>
          </a:p>
        </p:txBody>
      </p:sp>
      <p:sp>
        <p:nvSpPr>
          <p:cNvPr id="24" name="TextBox 23"/>
          <p:cNvSpPr txBox="1"/>
          <p:nvPr/>
        </p:nvSpPr>
        <p:spPr>
          <a:xfrm>
            <a:off x="5959363" y="2782177"/>
            <a:ext cx="2727435" cy="2677656"/>
          </a:xfrm>
          <a:prstGeom prst="rect">
            <a:avLst/>
          </a:prstGeom>
          <a:solidFill>
            <a:schemeClr val="accent4">
              <a:lumMod val="20000"/>
              <a:lumOff val="80000"/>
            </a:schemeClr>
          </a:solidFill>
        </p:spPr>
        <p:txBody>
          <a:bodyPr wrap="square" rtlCol="0">
            <a:spAutoFit/>
          </a:bodyPr>
          <a:lstStyle/>
          <a:p>
            <a:r>
              <a:rPr lang="en-US" sz="2400" dirty="0" smtClean="0">
                <a:solidFill>
                  <a:schemeClr val="accent4">
                    <a:lumMod val="75000"/>
                  </a:schemeClr>
                </a:solidFill>
              </a:rPr>
              <a:t>Internal</a:t>
            </a:r>
            <a:r>
              <a:rPr lang="en-US" sz="2400" dirty="0" smtClean="0"/>
              <a:t>:</a:t>
            </a:r>
          </a:p>
          <a:p>
            <a:pPr marL="236538" indent="-236538">
              <a:buFont typeface="Arial" pitchFamily="34" charset="0"/>
              <a:buChar char="•"/>
            </a:pPr>
            <a:r>
              <a:rPr lang="en-US" sz="2400" dirty="0" smtClean="0"/>
              <a:t>Rise of market economy</a:t>
            </a:r>
          </a:p>
          <a:p>
            <a:pPr marL="236538" indent="-236538">
              <a:buFont typeface="Arial" pitchFamily="34" charset="0"/>
              <a:buChar char="•"/>
            </a:pPr>
            <a:r>
              <a:rPr lang="en-US" sz="2400" dirty="0" smtClean="0"/>
              <a:t>Cultural revolution propelled by Enlightenment </a:t>
            </a:r>
          </a:p>
        </p:txBody>
      </p:sp>
      <p:sp>
        <p:nvSpPr>
          <p:cNvPr id="25" name="TextBox 24"/>
          <p:cNvSpPr txBox="1"/>
          <p:nvPr/>
        </p:nvSpPr>
        <p:spPr>
          <a:xfrm>
            <a:off x="876501" y="2994721"/>
            <a:ext cx="2308134" cy="1569660"/>
          </a:xfrm>
          <a:prstGeom prst="rect">
            <a:avLst/>
          </a:prstGeom>
          <a:solidFill>
            <a:schemeClr val="accent4">
              <a:lumMod val="20000"/>
              <a:lumOff val="80000"/>
            </a:schemeClr>
          </a:solidFill>
        </p:spPr>
        <p:txBody>
          <a:bodyPr wrap="square" rtlCol="0">
            <a:spAutoFit/>
          </a:bodyPr>
          <a:lstStyle/>
          <a:p>
            <a:r>
              <a:rPr lang="en-US" sz="2400" dirty="0" smtClean="0">
                <a:solidFill>
                  <a:schemeClr val="accent4">
                    <a:lumMod val="75000"/>
                  </a:schemeClr>
                </a:solidFill>
              </a:rPr>
              <a:t>External</a:t>
            </a:r>
            <a:r>
              <a:rPr lang="en-US" sz="2400" dirty="0" smtClean="0"/>
              <a:t>:</a:t>
            </a:r>
          </a:p>
          <a:p>
            <a:pPr marL="236538" indent="-236538">
              <a:buFont typeface="Arial" pitchFamily="34" charset="0"/>
              <a:buChar char="•"/>
            </a:pPr>
            <a:r>
              <a:rPr lang="en-US" sz="2400" dirty="0" smtClean="0"/>
              <a:t>Independence movements</a:t>
            </a:r>
          </a:p>
          <a:p>
            <a:pPr marL="236538" indent="-236538">
              <a:buFont typeface="Arial" pitchFamily="34" charset="0"/>
              <a:buChar char="•"/>
            </a:pPr>
            <a:r>
              <a:rPr lang="en-US" sz="2400" dirty="0" smtClean="0"/>
              <a:t>Slave revolts</a:t>
            </a:r>
            <a:endParaRPr lang="en-US" sz="2400" dirty="0"/>
          </a:p>
        </p:txBody>
      </p:sp>
      <p:sp>
        <p:nvSpPr>
          <p:cNvPr id="26" name="TextBox 25"/>
          <p:cNvSpPr txBox="1"/>
          <p:nvPr/>
        </p:nvSpPr>
        <p:spPr>
          <a:xfrm>
            <a:off x="1930388" y="1764912"/>
            <a:ext cx="4775212" cy="892552"/>
          </a:xfrm>
          <a:prstGeom prst="rect">
            <a:avLst/>
          </a:prstGeom>
          <a:solidFill>
            <a:schemeClr val="accent4">
              <a:lumMod val="20000"/>
              <a:lumOff val="80000"/>
            </a:schemeClr>
          </a:solidFill>
        </p:spPr>
        <p:txBody>
          <a:bodyPr wrap="square" rtlCol="0">
            <a:spAutoFit/>
          </a:bodyPr>
          <a:lstStyle/>
          <a:p>
            <a:pPr algn="ctr"/>
            <a:r>
              <a:rPr lang="en-US" sz="2600" dirty="0" smtClean="0"/>
              <a:t>Late 18</a:t>
            </a:r>
            <a:r>
              <a:rPr lang="en-US" sz="2600" baseline="30000" dirty="0" smtClean="0"/>
              <a:t>th</a:t>
            </a:r>
            <a:r>
              <a:rPr lang="en-US" sz="2600" dirty="0" smtClean="0"/>
              <a:t> and 19</a:t>
            </a:r>
            <a:r>
              <a:rPr lang="en-US" sz="2600" baseline="30000" dirty="0" smtClean="0"/>
              <a:t>th</a:t>
            </a:r>
            <a:r>
              <a:rPr lang="en-US" sz="2600" dirty="0" smtClean="0"/>
              <a:t> century forces contributed to decline:</a:t>
            </a:r>
            <a:endParaRPr lang="en-US" sz="2600" dirty="0"/>
          </a:p>
        </p:txBody>
      </p:sp>
      <p:sp>
        <p:nvSpPr>
          <p:cNvPr id="17" name="Title 16"/>
          <p:cNvSpPr>
            <a:spLocks noGrp="1"/>
          </p:cNvSpPr>
          <p:nvPr>
            <p:ph type="title"/>
          </p:nvPr>
        </p:nvSpPr>
        <p:spPr>
          <a:xfrm>
            <a:off x="457199" y="-228600"/>
            <a:ext cx="8229600" cy="1600200"/>
          </a:xfrm>
        </p:spPr>
        <p:txBody>
          <a:bodyPr/>
          <a:lstStyle/>
          <a:p>
            <a:r>
              <a:rPr lang="en-US" b="1" dirty="0">
                <a:effectLst>
                  <a:outerShdw blurRad="38100" dist="38100" dir="2700000" algn="tl">
                    <a:srgbClr val="000000">
                      <a:alpha val="43137"/>
                    </a:srgbClr>
                  </a:outerShdw>
                </a:effectLst>
              </a:rPr>
              <a:t>The Old “Empire”</a:t>
            </a:r>
          </a:p>
        </p:txBody>
      </p:sp>
      <p:sp>
        <p:nvSpPr>
          <p:cNvPr id="14" name="TextBox 13"/>
          <p:cNvSpPr txBox="1"/>
          <p:nvPr/>
        </p:nvSpPr>
        <p:spPr>
          <a:xfrm>
            <a:off x="297474" y="5459833"/>
            <a:ext cx="3074832" cy="830997"/>
          </a:xfrm>
          <a:prstGeom prst="rect">
            <a:avLst/>
          </a:prstGeom>
          <a:solidFill>
            <a:schemeClr val="accent4">
              <a:lumMod val="20000"/>
              <a:lumOff val="80000"/>
            </a:schemeClr>
          </a:solidFill>
        </p:spPr>
        <p:txBody>
          <a:bodyPr wrap="square" rtlCol="0">
            <a:spAutoFit/>
          </a:bodyPr>
          <a:lstStyle/>
          <a:p>
            <a:pPr algn="ctr"/>
            <a:r>
              <a:rPr lang="en-US" sz="2400" dirty="0" smtClean="0"/>
              <a:t>Diminished old empire’s foundations </a:t>
            </a:r>
            <a:endParaRPr lang="en-US" sz="2400" dirty="0"/>
          </a:p>
        </p:txBody>
      </p:sp>
    </p:spTree>
    <p:extLst>
      <p:ext uri="{BB962C8B-B14F-4D97-AF65-F5344CB8AC3E}">
        <p14:creationId xmlns:p14="http://schemas.microsoft.com/office/powerpoint/2010/main" val="26225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9"/>
                                        </p:tgtEl>
                                        <p:attrNameLst>
                                          <p:attrName>ppt_w</p:attrName>
                                        </p:attrNameLst>
                                      </p:cBhvr>
                                      <p:tavLst>
                                        <p:tav tm="0">
                                          <p:val>
                                            <p:strVal val="ppt_w"/>
                                          </p:val>
                                        </p:tav>
                                        <p:tav tm="100000">
                                          <p:val>
                                            <p:fltVal val="0"/>
                                          </p:val>
                                        </p:tav>
                                      </p:tavLst>
                                    </p:anim>
                                    <p:anim calcmode="lin" valueType="num">
                                      <p:cBhvr>
                                        <p:cTn id="13" dur="1000"/>
                                        <p:tgtEl>
                                          <p:spTgt spid="9"/>
                                        </p:tgtEl>
                                        <p:attrNameLst>
                                          <p:attrName>ppt_h</p:attrName>
                                        </p:attrNameLst>
                                      </p:cBhvr>
                                      <p:tavLst>
                                        <p:tav tm="0">
                                          <p:val>
                                            <p:strVal val="ppt_h"/>
                                          </p:val>
                                        </p:tav>
                                        <p:tav tm="100000">
                                          <p:val>
                                            <p:fltVal val="0"/>
                                          </p:val>
                                        </p:tav>
                                      </p:tavLst>
                                    </p:anim>
                                    <p:anim calcmode="lin" valueType="num">
                                      <p:cBhvr>
                                        <p:cTn id="14" dur="1000"/>
                                        <p:tgtEl>
                                          <p:spTgt spid="9"/>
                                        </p:tgtEl>
                                        <p:attrNameLst>
                                          <p:attrName>style.rotation</p:attrName>
                                        </p:attrNameLst>
                                      </p:cBhvr>
                                      <p:tavLst>
                                        <p:tav tm="0">
                                          <p:val>
                                            <p:fltVal val="0"/>
                                          </p:val>
                                        </p:tav>
                                        <p:tav tm="100000">
                                          <p:val>
                                            <p:fltVal val="90"/>
                                          </p:val>
                                        </p:tav>
                                      </p:tavLst>
                                    </p:anim>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13"/>
                                        </p:tgtEl>
                                        <p:attrNameLst>
                                          <p:attrName>ppt_w</p:attrName>
                                        </p:attrNameLst>
                                      </p:cBhvr>
                                      <p:tavLst>
                                        <p:tav tm="0">
                                          <p:val>
                                            <p:strVal val="ppt_w"/>
                                          </p:val>
                                        </p:tav>
                                        <p:tav tm="100000">
                                          <p:val>
                                            <p:fltVal val="0"/>
                                          </p:val>
                                        </p:tav>
                                      </p:tavLst>
                                    </p:anim>
                                    <p:anim calcmode="lin" valueType="num">
                                      <p:cBhvr>
                                        <p:cTn id="25" dur="1000"/>
                                        <p:tgtEl>
                                          <p:spTgt spid="13"/>
                                        </p:tgtEl>
                                        <p:attrNameLst>
                                          <p:attrName>ppt_h</p:attrName>
                                        </p:attrNameLst>
                                      </p:cBhvr>
                                      <p:tavLst>
                                        <p:tav tm="0">
                                          <p:val>
                                            <p:strVal val="ppt_h"/>
                                          </p:val>
                                        </p:tav>
                                        <p:tav tm="100000">
                                          <p:val>
                                            <p:fltVal val="0"/>
                                          </p:val>
                                        </p:tav>
                                      </p:tavLst>
                                    </p:anim>
                                    <p:anim calcmode="lin" valueType="num">
                                      <p:cBhvr>
                                        <p:cTn id="26" dur="1000"/>
                                        <p:tgtEl>
                                          <p:spTgt spid="13"/>
                                        </p:tgtEl>
                                        <p:attrNameLst>
                                          <p:attrName>style.rotation</p:attrName>
                                        </p:attrNameLst>
                                      </p:cBhvr>
                                      <p:tavLst>
                                        <p:tav tm="0">
                                          <p:val>
                                            <p:fltVal val="0"/>
                                          </p:val>
                                        </p:tav>
                                        <p:tav tm="100000">
                                          <p:val>
                                            <p:fltVal val="90"/>
                                          </p:val>
                                        </p:tav>
                                      </p:tavLst>
                                    </p:anim>
                                    <p:animEffect transition="out" filter="fade">
                                      <p:cBhvr>
                                        <p:cTn id="27" dur="1000"/>
                                        <p:tgtEl>
                                          <p:spTgt spid="13"/>
                                        </p:tgtEl>
                                      </p:cBhvr>
                                    </p:animEffect>
                                    <p:set>
                                      <p:cBhvr>
                                        <p:cTn id="28" dur="1" fill="hold">
                                          <p:stCondLst>
                                            <p:cond delay="999"/>
                                          </p:stCondLst>
                                        </p:cTn>
                                        <p:tgtEl>
                                          <p:spTgt spid="13"/>
                                        </p:tgtEl>
                                        <p:attrNameLst>
                                          <p:attrName>style.visibility</p:attrName>
                                        </p:attrNameLst>
                                      </p:cBhvr>
                                      <p:to>
                                        <p:strVal val="hidden"/>
                                      </p:to>
                                    </p:set>
                                  </p:childTnLst>
                                </p:cTn>
                              </p:par>
                              <p:par>
                                <p:cTn id="29" presetID="31" presetClass="exit" presetSubtype="0" fill="hold" grpId="0" nodeType="withEffect">
                                  <p:stCondLst>
                                    <p:cond delay="0"/>
                                  </p:stCondLst>
                                  <p:childTnLst>
                                    <p:anim calcmode="lin" valueType="num">
                                      <p:cBhvr>
                                        <p:cTn id="30" dur="1000"/>
                                        <p:tgtEl>
                                          <p:spTgt spid="10"/>
                                        </p:tgtEl>
                                        <p:attrNameLst>
                                          <p:attrName>ppt_w</p:attrName>
                                        </p:attrNameLst>
                                      </p:cBhvr>
                                      <p:tavLst>
                                        <p:tav tm="0">
                                          <p:val>
                                            <p:strVal val="ppt_w"/>
                                          </p:val>
                                        </p:tav>
                                        <p:tav tm="100000">
                                          <p:val>
                                            <p:fltVal val="0"/>
                                          </p:val>
                                        </p:tav>
                                      </p:tavLst>
                                    </p:anim>
                                    <p:anim calcmode="lin" valueType="num">
                                      <p:cBhvr>
                                        <p:cTn id="31" dur="1000"/>
                                        <p:tgtEl>
                                          <p:spTgt spid="10"/>
                                        </p:tgtEl>
                                        <p:attrNameLst>
                                          <p:attrName>ppt_h</p:attrName>
                                        </p:attrNameLst>
                                      </p:cBhvr>
                                      <p:tavLst>
                                        <p:tav tm="0">
                                          <p:val>
                                            <p:strVal val="ppt_h"/>
                                          </p:val>
                                        </p:tav>
                                        <p:tav tm="100000">
                                          <p:val>
                                            <p:fltVal val="0"/>
                                          </p:val>
                                        </p:tav>
                                      </p:tavLst>
                                    </p:anim>
                                    <p:anim calcmode="lin" valueType="num">
                                      <p:cBhvr>
                                        <p:cTn id="32" dur="1000"/>
                                        <p:tgtEl>
                                          <p:spTgt spid="10"/>
                                        </p:tgtEl>
                                        <p:attrNameLst>
                                          <p:attrName>style.rotation</p:attrName>
                                        </p:attrNameLst>
                                      </p:cBhvr>
                                      <p:tavLst>
                                        <p:tav tm="0">
                                          <p:val>
                                            <p:fltVal val="0"/>
                                          </p:val>
                                        </p:tav>
                                        <p:tav tm="100000">
                                          <p:val>
                                            <p:fltVal val="90"/>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8" presetClass="emph" presetSubtype="0" fill="hold" nodeType="withEffect">
                                  <p:stCondLst>
                                    <p:cond delay="0"/>
                                  </p:stCondLst>
                                  <p:childTnLst>
                                    <p:animRot by="21600000">
                                      <p:cBhvr>
                                        <p:cTn id="36" dur="2000" fill="hold"/>
                                        <p:tgtEl>
                                          <p:spTgt spid="1031"/>
                                        </p:tgtEl>
                                        <p:attrNameLst>
                                          <p:attrName>r</p:attrName>
                                        </p:attrNameLst>
                                      </p:cBhvr>
                                    </p:animRot>
                                  </p:childTnLst>
                                </p:cTn>
                              </p:par>
                              <p:par>
                                <p:cTn id="37" presetID="6"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circle(in)">
                                      <p:cBhvr>
                                        <p:cTn id="42" dur="2000"/>
                                        <p:tgtEl>
                                          <p:spTgt spid="26"/>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ircle(in)">
                                      <p:cBhvr>
                                        <p:cTn id="45" dur="2000"/>
                                        <p:tgtEl>
                                          <p:spTgt spid="2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4" grpId="0" animBg="1"/>
      <p:bldP spid="25" grpId="0" animBg="1"/>
      <p:bldP spid="26"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00200"/>
          </a:xfrm>
        </p:spPr>
        <p:txBody>
          <a:bodyPr/>
          <a:lstStyle/>
          <a:p>
            <a:r>
              <a:rPr lang="en-US" b="1" dirty="0" smtClean="0">
                <a:effectLst>
                  <a:outerShdw blurRad="38100" dist="38100" dir="2700000" algn="tl">
                    <a:srgbClr val="000000">
                      <a:alpha val="43137"/>
                    </a:srgbClr>
                  </a:outerShdw>
                </a:effectLst>
              </a:rPr>
              <a:t>External Forces</a:t>
            </a:r>
            <a:endParaRPr lang="en-US" b="1" dirty="0">
              <a:effectLst>
                <a:outerShdw blurRad="38100" dist="38100" dir="2700000" algn="tl">
                  <a:srgbClr val="000000">
                    <a:alpha val="43137"/>
                  </a:srgbClr>
                </a:outerShdw>
              </a:effectLst>
            </a:endParaRPr>
          </a:p>
        </p:txBody>
      </p:sp>
      <p:sp>
        <p:nvSpPr>
          <p:cNvPr id="8" name="TextBox 7"/>
          <p:cNvSpPr txBox="1"/>
          <p:nvPr/>
        </p:nvSpPr>
        <p:spPr>
          <a:xfrm>
            <a:off x="533400" y="1298028"/>
            <a:ext cx="8382000" cy="5324535"/>
          </a:xfrm>
          <a:prstGeom prst="rect">
            <a:avLst/>
          </a:prstGeom>
          <a:solidFill>
            <a:schemeClr val="accent3">
              <a:lumMod val="20000"/>
              <a:lumOff val="80000"/>
              <a:alpha val="69000"/>
            </a:schemeClr>
          </a:solidFill>
        </p:spPr>
        <p:txBody>
          <a:bodyPr wrap="square" rtlCol="0">
            <a:spAutoFit/>
          </a:bodyPr>
          <a:lstStyle/>
          <a:p>
            <a:pPr lvl="0"/>
            <a:r>
              <a:rPr lang="en-US" sz="2300" dirty="0" smtClean="0">
                <a:solidFill>
                  <a:schemeClr val="accent1">
                    <a:lumMod val="75000"/>
                  </a:schemeClr>
                </a:solidFill>
              </a:rPr>
              <a:t>Independence Movements:</a:t>
            </a:r>
          </a:p>
          <a:p>
            <a:pPr marL="285750" lvl="0" indent="-285750">
              <a:buFont typeface="Arial" pitchFamily="34" charset="0"/>
              <a:buChar char="•"/>
            </a:pPr>
            <a:r>
              <a:rPr lang="en-US" sz="2000" dirty="0" smtClean="0"/>
              <a:t>Start</a:t>
            </a:r>
            <a:r>
              <a:rPr lang="en-US" sz="2000" dirty="0"/>
              <a:t>: </a:t>
            </a:r>
            <a:r>
              <a:rPr lang="en-US" sz="2000" b="1" dirty="0">
                <a:solidFill>
                  <a:schemeClr val="accent4">
                    <a:lumMod val="75000"/>
                  </a:schemeClr>
                </a:solidFill>
              </a:rPr>
              <a:t>American Revolution</a:t>
            </a:r>
          </a:p>
          <a:p>
            <a:pPr marL="285750" lvl="0" indent="-285750">
              <a:buFont typeface="Arial" pitchFamily="34" charset="0"/>
              <a:buChar char="•"/>
            </a:pPr>
            <a:r>
              <a:rPr lang="en-US" sz="2000" b="1" dirty="0">
                <a:solidFill>
                  <a:schemeClr val="accent4">
                    <a:lumMod val="75000"/>
                  </a:schemeClr>
                </a:solidFill>
              </a:rPr>
              <a:t>1804-1824</a:t>
            </a:r>
            <a:r>
              <a:rPr lang="en-US" sz="2000" dirty="0"/>
              <a:t>: Many European powers lost New World colonies</a:t>
            </a:r>
          </a:p>
          <a:p>
            <a:pPr marL="742950" lvl="1" indent="-285750">
              <a:buFont typeface="Arial" pitchFamily="34" charset="0"/>
              <a:buChar char="•"/>
            </a:pPr>
            <a:r>
              <a:rPr lang="en-US" sz="2000" dirty="0"/>
              <a:t>France lost Haiti, Portugal lost Brazil, Spain lost most of Latin </a:t>
            </a:r>
            <a:r>
              <a:rPr lang="en-US" sz="2000" dirty="0" smtClean="0"/>
              <a:t>America (kept Puerto Rico and Cuba)</a:t>
            </a:r>
            <a:endParaRPr lang="en-US" sz="2000" dirty="0"/>
          </a:p>
          <a:p>
            <a:pPr marL="285750" lvl="0" indent="-285750">
              <a:buFont typeface="Arial" pitchFamily="34" charset="0"/>
              <a:buChar char="•"/>
            </a:pPr>
            <a:r>
              <a:rPr lang="en-US" sz="2000" dirty="0"/>
              <a:t>Latin America</a:t>
            </a:r>
            <a:r>
              <a:rPr lang="en-US" sz="2000" dirty="0" smtClean="0"/>
              <a:t>: </a:t>
            </a:r>
          </a:p>
          <a:p>
            <a:pPr marL="742950" lvl="1" indent="-285750">
              <a:buFont typeface="Arial" pitchFamily="34" charset="0"/>
              <a:buChar char="•"/>
            </a:pPr>
            <a:r>
              <a:rPr lang="en-US" sz="2000" dirty="0" smtClean="0"/>
              <a:t>Creoles (American born of European descent) led movement for independence from Spain</a:t>
            </a:r>
          </a:p>
          <a:p>
            <a:pPr lvl="0"/>
            <a:r>
              <a:rPr lang="en-US" sz="2300" dirty="0">
                <a:solidFill>
                  <a:schemeClr val="accent1">
                    <a:lumMod val="75000"/>
                  </a:schemeClr>
                </a:solidFill>
              </a:rPr>
              <a:t>Slave Revolts:</a:t>
            </a:r>
          </a:p>
          <a:p>
            <a:pPr marL="285750" indent="-285750">
              <a:buFont typeface="Arial" pitchFamily="34" charset="0"/>
              <a:buChar char="•"/>
            </a:pPr>
            <a:r>
              <a:rPr lang="en-US" dirty="0"/>
              <a:t>Slave revolts </a:t>
            </a:r>
            <a:r>
              <a:rPr lang="en-US" dirty="0" smtClean="0"/>
              <a:t>erupted in second half of 18</a:t>
            </a:r>
            <a:r>
              <a:rPr lang="en-US" baseline="30000" dirty="0" smtClean="0"/>
              <a:t>th</a:t>
            </a:r>
            <a:r>
              <a:rPr lang="en-US" dirty="0" smtClean="0"/>
              <a:t> century</a:t>
            </a:r>
            <a:endParaRPr lang="en-US" dirty="0"/>
          </a:p>
          <a:p>
            <a:pPr marL="742950" lvl="1" indent="-285750">
              <a:buFont typeface="Arial" pitchFamily="34" charset="0"/>
              <a:buChar char="•"/>
            </a:pPr>
            <a:r>
              <a:rPr lang="en-US" dirty="0"/>
              <a:t>from </a:t>
            </a:r>
            <a:r>
              <a:rPr lang="en-US" b="1" dirty="0">
                <a:solidFill>
                  <a:schemeClr val="accent4">
                    <a:lumMod val="75000"/>
                  </a:schemeClr>
                </a:solidFill>
              </a:rPr>
              <a:t>Dutch Surinam </a:t>
            </a:r>
          </a:p>
          <a:p>
            <a:pPr marL="742950" lvl="1" indent="-285750">
              <a:buFont typeface="Arial" pitchFamily="34" charset="0"/>
              <a:buChar char="•"/>
            </a:pPr>
            <a:r>
              <a:rPr lang="en-US" dirty="0"/>
              <a:t>to </a:t>
            </a:r>
            <a:r>
              <a:rPr lang="en-US" b="1" dirty="0">
                <a:solidFill>
                  <a:schemeClr val="accent4">
                    <a:lumMod val="75000"/>
                  </a:schemeClr>
                </a:solidFill>
              </a:rPr>
              <a:t>British Jamaica </a:t>
            </a:r>
          </a:p>
          <a:p>
            <a:pPr marL="342900" indent="-342900">
              <a:buFont typeface="Arial" pitchFamily="34" charset="0"/>
              <a:buChar char="•"/>
            </a:pPr>
            <a:r>
              <a:rPr lang="en-US" sz="2000" b="1" dirty="0" smtClean="0">
                <a:solidFill>
                  <a:schemeClr val="accent4">
                    <a:lumMod val="75000"/>
                  </a:schemeClr>
                </a:solidFill>
              </a:rPr>
              <a:t>Maroon Wars</a:t>
            </a:r>
            <a:r>
              <a:rPr lang="en-US" sz="2000" dirty="0" smtClean="0"/>
              <a:t>: sporadic guerilla warfare against local plantations in the </a:t>
            </a:r>
            <a:r>
              <a:rPr lang="en-US" sz="2000" b="1" dirty="0" smtClean="0">
                <a:solidFill>
                  <a:schemeClr val="accent4">
                    <a:lumMod val="75000"/>
                  </a:schemeClr>
                </a:solidFill>
              </a:rPr>
              <a:t>late 18th and early 19th centuries</a:t>
            </a:r>
          </a:p>
          <a:p>
            <a:pPr marL="800100" lvl="1" indent="-342900">
              <a:buFont typeface="Arial" pitchFamily="34" charset="0"/>
              <a:buChar char="•"/>
            </a:pPr>
            <a:r>
              <a:rPr lang="en-US" sz="2000" dirty="0" smtClean="0"/>
              <a:t>Haitian Revolution: French colonies </a:t>
            </a:r>
            <a:r>
              <a:rPr lang="en-US" sz="2000" dirty="0"/>
              <a:t>culmination in Saint-</a:t>
            </a:r>
            <a:r>
              <a:rPr lang="en-US" sz="2000" dirty="0" err="1"/>
              <a:t>Domingue</a:t>
            </a:r>
            <a:r>
              <a:rPr lang="en-US" sz="2000" dirty="0"/>
              <a:t> in </a:t>
            </a:r>
            <a:r>
              <a:rPr lang="en-US" sz="2000" b="1" dirty="0" smtClean="0">
                <a:solidFill>
                  <a:schemeClr val="accent4">
                    <a:lumMod val="75000"/>
                  </a:schemeClr>
                </a:solidFill>
              </a:rPr>
              <a:t>1791</a:t>
            </a:r>
          </a:p>
          <a:p>
            <a:pPr lvl="1"/>
            <a:endParaRPr lang="en-US" sz="2000" b="1" dirty="0" smtClean="0">
              <a:solidFill>
                <a:schemeClr val="accent4">
                  <a:lumMod val="75000"/>
                </a:schemeClr>
              </a:solidFill>
            </a:endParaRPr>
          </a:p>
        </p:txBody>
      </p:sp>
      <p:grpSp>
        <p:nvGrpSpPr>
          <p:cNvPr id="4" name="Group 3"/>
          <p:cNvGrpSpPr/>
          <p:nvPr/>
        </p:nvGrpSpPr>
        <p:grpSpPr>
          <a:xfrm>
            <a:off x="381000" y="248089"/>
            <a:ext cx="8363607" cy="6374474"/>
            <a:chOff x="381000" y="248089"/>
            <a:chExt cx="8363607" cy="6374474"/>
          </a:xfrm>
        </p:grpSpPr>
        <p:pic>
          <p:nvPicPr>
            <p:cNvPr id="3074" name="Picture 2" descr="File:San Domin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8089"/>
              <a:ext cx="8355724" cy="6374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34807" y="536138"/>
              <a:ext cx="2209800" cy="2585323"/>
            </a:xfrm>
            <a:prstGeom prst="rect">
              <a:avLst/>
            </a:prstGeom>
            <a:noFill/>
          </p:spPr>
          <p:txBody>
            <a:bodyPr wrap="square" rtlCol="0">
              <a:spAutoFit/>
            </a:bodyPr>
            <a:lstStyle/>
            <a:p>
              <a:r>
                <a:rPr lang="en-US" dirty="0" smtClean="0"/>
                <a:t>Haitian Revolution:</a:t>
              </a:r>
            </a:p>
            <a:p>
              <a:r>
                <a:rPr lang="en-US" i="1" dirty="0" smtClean="0"/>
                <a:t>Battle on Santo Domingo </a:t>
              </a:r>
              <a:r>
                <a:rPr lang="en-US" dirty="0" smtClean="0"/>
                <a:t>(Polish troops employed by French vs. Haitian rebels)</a:t>
              </a:r>
            </a:p>
            <a:p>
              <a:endParaRPr lang="en-US" dirty="0"/>
            </a:p>
            <a:p>
              <a:r>
                <a:rPr lang="en-US" dirty="0" smtClean="0"/>
                <a:t>Click picture for more info</a:t>
              </a:r>
              <a:endParaRPr lang="en-US" dirty="0"/>
            </a:p>
          </p:txBody>
        </p:sp>
      </p:grpSp>
    </p:spTree>
    <p:extLst>
      <p:ext uri="{BB962C8B-B14F-4D97-AF65-F5344CB8AC3E}">
        <p14:creationId xmlns:p14="http://schemas.microsoft.com/office/powerpoint/2010/main" val="2846449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000" contrast="5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00200"/>
          </a:xfrm>
        </p:spPr>
        <p:txBody>
          <a:bodyPr/>
          <a:lstStyle/>
          <a:p>
            <a:r>
              <a:rPr lang="en-US" b="1" dirty="0" smtClean="0"/>
              <a:t>Internal Forces</a:t>
            </a:r>
            <a:endParaRPr lang="en-US" b="1" dirty="0"/>
          </a:p>
        </p:txBody>
      </p:sp>
      <p:sp>
        <p:nvSpPr>
          <p:cNvPr id="3" name="Content Placeholder 2"/>
          <p:cNvSpPr>
            <a:spLocks noGrp="1"/>
          </p:cNvSpPr>
          <p:nvPr>
            <p:ph idx="1"/>
          </p:nvPr>
        </p:nvSpPr>
        <p:spPr>
          <a:xfrm>
            <a:off x="457200" y="1371600"/>
            <a:ext cx="8229600" cy="5105400"/>
          </a:xfrm>
          <a:solidFill>
            <a:schemeClr val="accent2">
              <a:lumMod val="20000"/>
              <a:lumOff val="80000"/>
              <a:alpha val="76000"/>
            </a:schemeClr>
          </a:solidFill>
        </p:spPr>
        <p:txBody>
          <a:bodyPr>
            <a:normAutofit fontScale="92500" lnSpcReduction="10000"/>
          </a:bodyPr>
          <a:lstStyle/>
          <a:p>
            <a:pPr marL="0" indent="0">
              <a:buNone/>
            </a:pPr>
            <a:r>
              <a:rPr lang="en-US" sz="2000" b="1" dirty="0" smtClean="0">
                <a:solidFill>
                  <a:schemeClr val="accent4">
                    <a:lumMod val="75000"/>
                  </a:schemeClr>
                </a:solidFill>
              </a:rPr>
              <a:t>Antislavery Movement in Europe:</a:t>
            </a:r>
          </a:p>
          <a:p>
            <a:pPr marL="285750" indent="-285750"/>
            <a:r>
              <a:rPr lang="en-US" sz="2000" dirty="0" smtClean="0">
                <a:solidFill>
                  <a:schemeClr val="accent4">
                    <a:lumMod val="75000"/>
                  </a:schemeClr>
                </a:solidFill>
              </a:rPr>
              <a:t>Organized </a:t>
            </a:r>
            <a:r>
              <a:rPr lang="en-US" sz="2000" dirty="0">
                <a:solidFill>
                  <a:schemeClr val="accent4">
                    <a:lumMod val="75000"/>
                  </a:schemeClr>
                </a:solidFill>
              </a:rPr>
              <a:t>in: </a:t>
            </a:r>
            <a:r>
              <a:rPr lang="en-US" sz="2000" b="1" dirty="0">
                <a:solidFill>
                  <a:schemeClr val="accent4">
                    <a:lumMod val="75000"/>
                  </a:schemeClr>
                </a:solidFill>
              </a:rPr>
              <a:t>France</a:t>
            </a:r>
            <a:r>
              <a:rPr lang="en-US" sz="2000" dirty="0">
                <a:solidFill>
                  <a:schemeClr val="accent4">
                    <a:lumMod val="75000"/>
                  </a:schemeClr>
                </a:solidFill>
              </a:rPr>
              <a:t> and the </a:t>
            </a:r>
            <a:r>
              <a:rPr lang="en-US" sz="2000" b="1" dirty="0">
                <a:solidFill>
                  <a:schemeClr val="accent4">
                    <a:lumMod val="75000"/>
                  </a:schemeClr>
                </a:solidFill>
              </a:rPr>
              <a:t>Netherlands</a:t>
            </a:r>
          </a:p>
          <a:p>
            <a:pPr marL="285750" indent="-285750"/>
            <a:r>
              <a:rPr lang="en-US" sz="2000" dirty="0">
                <a:solidFill>
                  <a:schemeClr val="accent4">
                    <a:lumMod val="75000"/>
                  </a:schemeClr>
                </a:solidFill>
              </a:rPr>
              <a:t>Strongest campaign where?  </a:t>
            </a:r>
            <a:r>
              <a:rPr lang="en-US" sz="2000" b="1" dirty="0">
                <a:solidFill>
                  <a:schemeClr val="accent4">
                    <a:lumMod val="75000"/>
                  </a:schemeClr>
                </a:solidFill>
              </a:rPr>
              <a:t>Britain</a:t>
            </a:r>
          </a:p>
          <a:p>
            <a:pPr marL="285750" indent="-285750"/>
            <a:r>
              <a:rPr lang="en-US" sz="2000" dirty="0">
                <a:solidFill>
                  <a:schemeClr val="accent4">
                    <a:lumMod val="75000"/>
                  </a:schemeClr>
                </a:solidFill>
              </a:rPr>
              <a:t>Religious Sentiment accelerated influence</a:t>
            </a:r>
          </a:p>
          <a:p>
            <a:pPr lvl="1">
              <a:buFont typeface="Arial" pitchFamily="34" charset="0"/>
              <a:buChar char="•"/>
            </a:pPr>
            <a:r>
              <a:rPr lang="en-US" sz="2000" dirty="0">
                <a:solidFill>
                  <a:schemeClr val="accent4">
                    <a:lumMod val="75000"/>
                  </a:schemeClr>
                </a:solidFill>
              </a:rPr>
              <a:t>Newer forms of Protestantism in the 18th century condemned slavery as a sin (</a:t>
            </a:r>
            <a:r>
              <a:rPr lang="en-US" sz="2000" b="1" dirty="0">
                <a:solidFill>
                  <a:schemeClr val="accent4">
                    <a:lumMod val="75000"/>
                  </a:schemeClr>
                </a:solidFill>
              </a:rPr>
              <a:t>Quakerism</a:t>
            </a:r>
            <a:r>
              <a:rPr lang="en-US" sz="2000" dirty="0">
                <a:solidFill>
                  <a:schemeClr val="accent4">
                    <a:lumMod val="75000"/>
                  </a:schemeClr>
                </a:solidFill>
              </a:rPr>
              <a:t>)</a:t>
            </a:r>
          </a:p>
          <a:p>
            <a:pPr marL="285750" indent="-285750"/>
            <a:r>
              <a:rPr lang="en-US" sz="2000" dirty="0">
                <a:solidFill>
                  <a:schemeClr val="accent4">
                    <a:lumMod val="75000"/>
                  </a:schemeClr>
                </a:solidFill>
              </a:rPr>
              <a:t>Abolitionism spread to the Religious </a:t>
            </a:r>
            <a:r>
              <a:rPr lang="en-US" sz="2000" dirty="0" smtClean="0">
                <a:solidFill>
                  <a:schemeClr val="accent4">
                    <a:lumMod val="75000"/>
                  </a:schemeClr>
                </a:solidFill>
              </a:rPr>
              <a:t>mainstream</a:t>
            </a:r>
          </a:p>
          <a:p>
            <a:pPr marL="0" indent="0">
              <a:buNone/>
            </a:pPr>
            <a:r>
              <a:rPr lang="en-US" sz="2000" b="1" dirty="0" smtClean="0">
                <a:solidFill>
                  <a:schemeClr val="accent4">
                    <a:lumMod val="75000"/>
                  </a:schemeClr>
                </a:solidFill>
              </a:rPr>
              <a:t>Enlightenment Influences:</a:t>
            </a:r>
          </a:p>
          <a:p>
            <a:r>
              <a:rPr lang="en-US" sz="2000" dirty="0" smtClean="0">
                <a:solidFill>
                  <a:schemeClr val="accent4">
                    <a:lumMod val="75000"/>
                  </a:schemeClr>
                </a:solidFill>
              </a:rPr>
              <a:t>Philosophers previously defined slavery as a rational and efficient social and economic system</a:t>
            </a:r>
            <a:endParaRPr lang="en-US" sz="2000" dirty="0">
              <a:solidFill>
                <a:schemeClr val="accent4">
                  <a:lumMod val="75000"/>
                </a:schemeClr>
              </a:solidFill>
            </a:endParaRPr>
          </a:p>
          <a:p>
            <a:r>
              <a:rPr lang="en-US" sz="2000" dirty="0" smtClean="0">
                <a:solidFill>
                  <a:schemeClr val="accent4">
                    <a:lumMod val="75000"/>
                  </a:schemeClr>
                </a:solidFill>
              </a:rPr>
              <a:t>HUMANIST INTELLECTUAL </a:t>
            </a:r>
            <a:r>
              <a:rPr lang="en-US" sz="2000" dirty="0">
                <a:solidFill>
                  <a:schemeClr val="accent4">
                    <a:lumMod val="75000"/>
                  </a:schemeClr>
                </a:solidFill>
              </a:rPr>
              <a:t>CULTURE</a:t>
            </a:r>
          </a:p>
          <a:p>
            <a:pPr lvl="1"/>
            <a:r>
              <a:rPr lang="en-US" sz="2000" b="1" dirty="0">
                <a:solidFill>
                  <a:schemeClr val="accent4">
                    <a:lumMod val="75000"/>
                  </a:schemeClr>
                </a:solidFill>
              </a:rPr>
              <a:t> John Locke </a:t>
            </a:r>
            <a:r>
              <a:rPr lang="en-US" sz="2000" dirty="0">
                <a:solidFill>
                  <a:schemeClr val="accent4">
                    <a:lumMod val="75000"/>
                  </a:schemeClr>
                </a:solidFill>
              </a:rPr>
              <a:t>condoned slavery in his </a:t>
            </a:r>
            <a:r>
              <a:rPr lang="en-US" sz="2000" b="1" dirty="0" smtClean="0">
                <a:solidFill>
                  <a:schemeClr val="accent4">
                    <a:lumMod val="75000"/>
                  </a:schemeClr>
                </a:solidFill>
              </a:rPr>
              <a:t>17th </a:t>
            </a:r>
            <a:r>
              <a:rPr lang="en-US" sz="2000" b="1" dirty="0">
                <a:solidFill>
                  <a:schemeClr val="accent4">
                    <a:lumMod val="75000"/>
                  </a:schemeClr>
                </a:solidFill>
              </a:rPr>
              <a:t>century </a:t>
            </a:r>
            <a:r>
              <a:rPr lang="en-US" sz="2000" dirty="0">
                <a:solidFill>
                  <a:schemeClr val="accent4">
                    <a:lumMod val="75000"/>
                  </a:schemeClr>
                </a:solidFill>
              </a:rPr>
              <a:t>arguments</a:t>
            </a:r>
          </a:p>
          <a:p>
            <a:pPr lvl="2"/>
            <a:r>
              <a:rPr lang="en-US" sz="2000" dirty="0">
                <a:solidFill>
                  <a:schemeClr val="accent4">
                    <a:lumMod val="75000"/>
                  </a:schemeClr>
                </a:solidFill>
              </a:rPr>
              <a:t>critiqued arbitrary power</a:t>
            </a:r>
            <a:r>
              <a:rPr lang="en-US" sz="2000" dirty="0" smtClean="0">
                <a:solidFill>
                  <a:schemeClr val="accent4">
                    <a:lumMod val="75000"/>
                  </a:schemeClr>
                </a:solidFill>
              </a:rPr>
              <a:t>,</a:t>
            </a:r>
            <a:endParaRPr lang="en-US" sz="2000" dirty="0">
              <a:solidFill>
                <a:schemeClr val="accent4">
                  <a:lumMod val="75000"/>
                </a:schemeClr>
              </a:solidFill>
            </a:endParaRPr>
          </a:p>
          <a:p>
            <a:pPr lvl="2"/>
            <a:r>
              <a:rPr lang="en-US" sz="2000" dirty="0">
                <a:solidFill>
                  <a:schemeClr val="accent4">
                    <a:lumMod val="75000"/>
                  </a:schemeClr>
                </a:solidFill>
              </a:rPr>
              <a:t>appealed to rule by reason, and </a:t>
            </a:r>
          </a:p>
          <a:p>
            <a:pPr lvl="2"/>
            <a:r>
              <a:rPr lang="en-US" sz="2000" dirty="0">
                <a:solidFill>
                  <a:schemeClr val="accent4">
                    <a:lumMod val="75000"/>
                  </a:schemeClr>
                </a:solidFill>
              </a:rPr>
              <a:t>championed natural and universal human rights</a:t>
            </a:r>
          </a:p>
          <a:p>
            <a:pPr marL="0" indent="0">
              <a:buNone/>
            </a:pPr>
            <a:endParaRPr lang="en-US" sz="2000" dirty="0">
              <a:solidFill>
                <a:schemeClr val="accent5">
                  <a:lumMod val="60000"/>
                  <a:lumOff val="40000"/>
                </a:schemeClr>
              </a:solidFill>
            </a:endParaRPr>
          </a:p>
          <a:p>
            <a:endParaRPr lang="en-US" dirty="0"/>
          </a:p>
        </p:txBody>
      </p:sp>
      <p:sp>
        <p:nvSpPr>
          <p:cNvPr id="4" name="8-Point Star 3">
            <a:hlinkClick r:id="rId4"/>
          </p:cNvPr>
          <p:cNvSpPr/>
          <p:nvPr/>
        </p:nvSpPr>
        <p:spPr>
          <a:xfrm>
            <a:off x="7157545" y="5134303"/>
            <a:ext cx="1524000" cy="1295400"/>
          </a:xfrm>
          <a:prstGeom prst="star8">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Click for “Locke &amp; Slavery”</a:t>
            </a:r>
            <a:endParaRPr lang="en-US" sz="1400" dirty="0"/>
          </a:p>
        </p:txBody>
      </p:sp>
    </p:spTree>
    <p:extLst>
      <p:ext uri="{BB962C8B-B14F-4D97-AF65-F5344CB8AC3E}">
        <p14:creationId xmlns:p14="http://schemas.microsoft.com/office/powerpoint/2010/main" val="42288351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3276600" y="1116427"/>
            <a:ext cx="2819400" cy="5410200"/>
            <a:chOff x="2808833" y="-228600"/>
            <a:chExt cx="2611933" cy="5105400"/>
          </a:xfrm>
        </p:grpSpPr>
        <p:sp>
          <p:nvSpPr>
            <p:cNvPr id="15" name="Rounded Rectangle 14"/>
            <p:cNvSpPr/>
            <p:nvPr/>
          </p:nvSpPr>
          <p:spPr>
            <a:xfrm>
              <a:off x="2808833" y="0"/>
              <a:ext cx="2611933" cy="4876800"/>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sp>
        <p:sp>
          <p:nvSpPr>
            <p:cNvPr id="16" name="Rounded Rectangle 4"/>
            <p:cNvSpPr/>
            <p:nvPr/>
          </p:nvSpPr>
          <p:spPr>
            <a:xfrm>
              <a:off x="2808833" y="-228600"/>
              <a:ext cx="2611933" cy="14630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Enlightenment Universalism </a:t>
              </a:r>
              <a:endParaRPr lang="en-US" sz="2800" kern="1200" dirty="0"/>
            </a:p>
          </p:txBody>
        </p:sp>
      </p:grpSp>
      <p:sp>
        <p:nvSpPr>
          <p:cNvPr id="2" name="Title 1"/>
          <p:cNvSpPr>
            <a:spLocks noGrp="1"/>
          </p:cNvSpPr>
          <p:nvPr>
            <p:ph type="title"/>
          </p:nvPr>
        </p:nvSpPr>
        <p:spPr>
          <a:xfrm>
            <a:off x="457200" y="-457200"/>
            <a:ext cx="8229600" cy="1600200"/>
          </a:xfrm>
        </p:spPr>
        <p:txBody>
          <a:bodyPr/>
          <a:lstStyle/>
          <a:p>
            <a:r>
              <a:rPr lang="en-US" sz="4400" dirty="0" smtClean="0"/>
              <a:t>Causes of Abolition of Slavery</a:t>
            </a:r>
            <a:endParaRPr lang="en-US" sz="4400" dirty="0"/>
          </a:p>
        </p:txBody>
      </p:sp>
      <p:sp>
        <p:nvSpPr>
          <p:cNvPr id="12" name="TextBox 11"/>
          <p:cNvSpPr txBox="1"/>
          <p:nvPr/>
        </p:nvSpPr>
        <p:spPr>
          <a:xfrm>
            <a:off x="3429000" y="2485705"/>
            <a:ext cx="2590800"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5100" lvl="0" indent="-165100">
              <a:buFont typeface="Arial"/>
              <a:buChar char="•"/>
            </a:pPr>
            <a:r>
              <a:rPr lang="en-US" sz="1600" dirty="0"/>
              <a:t>basic sameness of all humans</a:t>
            </a:r>
          </a:p>
          <a:p>
            <a:pPr marL="165100" lvl="0" indent="-165100">
              <a:buFont typeface="Arial"/>
              <a:buChar char="•"/>
            </a:pPr>
            <a:r>
              <a:rPr lang="en-US" sz="1600" dirty="0"/>
              <a:t>emphasis on the inner good undermined the European need to civilize enslaved peoples</a:t>
            </a:r>
          </a:p>
        </p:txBody>
      </p:sp>
      <p:sp>
        <p:nvSpPr>
          <p:cNvPr id="13" name="TextBox 12"/>
          <p:cNvSpPr txBox="1"/>
          <p:nvPr/>
        </p:nvSpPr>
        <p:spPr>
          <a:xfrm>
            <a:off x="3429000" y="4224248"/>
            <a:ext cx="2514600" cy="206210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lvl="0"/>
            <a:r>
              <a:rPr lang="en-US" sz="1600" dirty="0"/>
              <a:t>Slavery clashed with Enlightenment ideas </a:t>
            </a:r>
            <a:r>
              <a:rPr lang="en-US" sz="1600" dirty="0" smtClean="0"/>
              <a:t>(</a:t>
            </a:r>
            <a:r>
              <a:rPr lang="en-US" sz="1600" dirty="0"/>
              <a:t>3):</a:t>
            </a:r>
          </a:p>
          <a:p>
            <a:pPr lvl="0"/>
            <a:r>
              <a:rPr lang="en-US" sz="1600" dirty="0"/>
              <a:t>individual’s natural right to freedom, </a:t>
            </a:r>
          </a:p>
          <a:p>
            <a:pPr lvl="0"/>
            <a:r>
              <a:rPr lang="en-US" sz="1600" dirty="0"/>
              <a:t>equality before the law, and </a:t>
            </a:r>
          </a:p>
          <a:p>
            <a:pPr lvl="0"/>
            <a:r>
              <a:rPr lang="en-US" sz="1600" dirty="0"/>
              <a:t>ownership of one’s self and one’s </a:t>
            </a:r>
            <a:r>
              <a:rPr lang="en-US" sz="1600" dirty="0" smtClean="0"/>
              <a:t>labor</a:t>
            </a:r>
            <a:endParaRPr lang="en-US" sz="1600" dirty="0"/>
          </a:p>
        </p:txBody>
      </p:sp>
      <p:grpSp>
        <p:nvGrpSpPr>
          <p:cNvPr id="20" name="Group 19"/>
          <p:cNvGrpSpPr/>
          <p:nvPr/>
        </p:nvGrpSpPr>
        <p:grpSpPr>
          <a:xfrm>
            <a:off x="304800" y="954109"/>
            <a:ext cx="2777343" cy="5599091"/>
            <a:chOff x="1004" y="-326396"/>
            <a:chExt cx="2611933" cy="5203196"/>
          </a:xfrm>
        </p:grpSpPr>
        <p:sp>
          <p:nvSpPr>
            <p:cNvPr id="21" name="Rounded Rectangle 20"/>
            <p:cNvSpPr/>
            <p:nvPr/>
          </p:nvSpPr>
          <p:spPr>
            <a:xfrm>
              <a:off x="1004" y="0"/>
              <a:ext cx="2611933" cy="4876800"/>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sp>
        <p:sp>
          <p:nvSpPr>
            <p:cNvPr id="22" name="Rounded Rectangle 4"/>
            <p:cNvSpPr/>
            <p:nvPr/>
          </p:nvSpPr>
          <p:spPr>
            <a:xfrm>
              <a:off x="1004" y="-326396"/>
              <a:ext cx="2611933" cy="14630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Religious fervor</a:t>
              </a:r>
              <a:endParaRPr lang="en-US" sz="2800" kern="1200" dirty="0"/>
            </a:p>
          </p:txBody>
        </p:sp>
      </p:grpSp>
      <p:grpSp>
        <p:nvGrpSpPr>
          <p:cNvPr id="17" name="Group 16"/>
          <p:cNvGrpSpPr/>
          <p:nvPr/>
        </p:nvGrpSpPr>
        <p:grpSpPr>
          <a:xfrm>
            <a:off x="5894609" y="978081"/>
            <a:ext cx="3429000" cy="5548546"/>
            <a:chOff x="5280255" y="-359152"/>
            <a:chExt cx="3260498" cy="5235952"/>
          </a:xfrm>
        </p:grpSpPr>
        <p:sp>
          <p:nvSpPr>
            <p:cNvPr id="18" name="Rounded Rectangle 17"/>
            <p:cNvSpPr/>
            <p:nvPr/>
          </p:nvSpPr>
          <p:spPr>
            <a:xfrm>
              <a:off x="5616661" y="0"/>
              <a:ext cx="2611933" cy="4876800"/>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sp>
        <p:sp>
          <p:nvSpPr>
            <p:cNvPr id="19" name="Rounded Rectangle 4"/>
            <p:cNvSpPr/>
            <p:nvPr/>
          </p:nvSpPr>
          <p:spPr>
            <a:xfrm>
              <a:off x="5280255" y="-359152"/>
              <a:ext cx="3260498" cy="14630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400" kern="1200" dirty="0" smtClean="0"/>
                <a:t>Economic rationale</a:t>
              </a:r>
              <a:endParaRPr lang="en-US" sz="2400" kern="1200" dirty="0"/>
            </a:p>
          </p:txBody>
        </p:sp>
      </p:grpSp>
      <p:sp>
        <p:nvSpPr>
          <p:cNvPr id="25" name="Rectangle 24"/>
          <p:cNvSpPr/>
          <p:nvPr/>
        </p:nvSpPr>
        <p:spPr>
          <a:xfrm>
            <a:off x="403062" y="5389840"/>
            <a:ext cx="2568737" cy="1015663"/>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marL="55563" lvl="1"/>
            <a:r>
              <a:rPr lang="en-US" sz="1500" dirty="0" smtClean="0"/>
              <a:t>wealthy joined </a:t>
            </a:r>
            <a:r>
              <a:rPr lang="en-US" sz="1500" dirty="0"/>
              <a:t>abolitionist </a:t>
            </a:r>
            <a:r>
              <a:rPr lang="en-US" sz="1500" dirty="0" smtClean="0"/>
              <a:t>groups, circulated </a:t>
            </a:r>
            <a:r>
              <a:rPr lang="en-US" sz="1500" dirty="0"/>
              <a:t>images that exposed the cruelty of slavery</a:t>
            </a:r>
          </a:p>
        </p:txBody>
      </p:sp>
      <p:sp>
        <p:nvSpPr>
          <p:cNvPr id="3" name="TextBox 2"/>
          <p:cNvSpPr txBox="1"/>
          <p:nvPr/>
        </p:nvSpPr>
        <p:spPr>
          <a:xfrm>
            <a:off x="403062" y="2133600"/>
            <a:ext cx="2556657"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600" dirty="0" smtClean="0"/>
              <a:t>Antislavery fashionable </a:t>
            </a:r>
            <a:r>
              <a:rPr lang="en-US" sz="1600" dirty="0"/>
              <a:t>among the European (wealthy </a:t>
            </a:r>
            <a:r>
              <a:rPr lang="en-US" sz="1600" dirty="0" smtClean="0"/>
              <a:t>women)</a:t>
            </a:r>
            <a:endParaRPr lang="en-US" sz="1600" dirty="0"/>
          </a:p>
        </p:txBody>
      </p:sp>
      <p:sp>
        <p:nvSpPr>
          <p:cNvPr id="4" name="TextBox 3"/>
          <p:cNvSpPr txBox="1"/>
          <p:nvPr/>
        </p:nvSpPr>
        <p:spPr>
          <a:xfrm>
            <a:off x="403062" y="4178082"/>
            <a:ext cx="2568738" cy="1077218"/>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600" dirty="0" smtClean="0"/>
              <a:t>Religious emphasis on goodness of humans</a:t>
            </a:r>
          </a:p>
          <a:p>
            <a:pPr marL="234950" lvl="1" indent="-123825">
              <a:buFont typeface="Arial" pitchFamily="34" charset="0"/>
              <a:buChar char="•"/>
            </a:pPr>
            <a:r>
              <a:rPr lang="en-US" sz="1600" dirty="0" smtClean="0"/>
              <a:t>Slave: innocent victim</a:t>
            </a:r>
          </a:p>
          <a:p>
            <a:pPr marL="234950" lvl="1" indent="-123825">
              <a:buFont typeface="Arial" pitchFamily="34" charset="0"/>
              <a:buChar char="•"/>
            </a:pPr>
            <a:r>
              <a:rPr lang="en-US" sz="1600" dirty="0" smtClean="0"/>
              <a:t>European: heroic savior</a:t>
            </a:r>
            <a:endParaRPr lang="en-US" sz="1600" dirty="0"/>
          </a:p>
        </p:txBody>
      </p:sp>
      <p:sp>
        <p:nvSpPr>
          <p:cNvPr id="23" name="TextBox 22"/>
          <p:cNvSpPr txBox="1"/>
          <p:nvPr/>
        </p:nvSpPr>
        <p:spPr>
          <a:xfrm>
            <a:off x="403062" y="3127171"/>
            <a:ext cx="2580818"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600" dirty="0" smtClean="0"/>
              <a:t>Romantic poets attacked slavery and tyranny (ex. Percy Shelley)</a:t>
            </a:r>
          </a:p>
        </p:txBody>
      </p:sp>
      <p:sp>
        <p:nvSpPr>
          <p:cNvPr id="6" name="TextBox 5"/>
          <p:cNvSpPr txBox="1"/>
          <p:nvPr/>
        </p:nvSpPr>
        <p:spPr>
          <a:xfrm>
            <a:off x="6336529" y="2041266"/>
            <a:ext cx="2536686"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500" dirty="0"/>
              <a:t>Enlightenment </a:t>
            </a:r>
            <a:r>
              <a:rPr lang="en-US" sz="1500" dirty="0" smtClean="0"/>
              <a:t>economists </a:t>
            </a:r>
            <a:r>
              <a:rPr lang="en-US" sz="1500" dirty="0"/>
              <a:t>critiqued </a:t>
            </a:r>
            <a:r>
              <a:rPr lang="en-US" sz="1500" dirty="0" smtClean="0"/>
              <a:t>the </a:t>
            </a:r>
            <a:r>
              <a:rPr lang="en-US" sz="1500" i="1" dirty="0"/>
              <a:t>slave-based economy </a:t>
            </a:r>
            <a:r>
              <a:rPr lang="en-US" sz="1500" dirty="0" smtClean="0"/>
              <a:t>and </a:t>
            </a:r>
            <a:r>
              <a:rPr lang="en-US" sz="1500" i="1" dirty="0" smtClean="0"/>
              <a:t>mercantilism</a:t>
            </a:r>
            <a:r>
              <a:rPr lang="en-US" sz="1500" dirty="0" smtClean="0"/>
              <a:t> </a:t>
            </a:r>
            <a:r>
              <a:rPr lang="en-US" sz="1500" dirty="0"/>
              <a:t>as a whole</a:t>
            </a:r>
          </a:p>
        </p:txBody>
      </p:sp>
      <p:sp>
        <p:nvSpPr>
          <p:cNvPr id="7" name="TextBox 6"/>
          <p:cNvSpPr txBox="1"/>
          <p:nvPr/>
        </p:nvSpPr>
        <p:spPr>
          <a:xfrm>
            <a:off x="6248400" y="3657600"/>
            <a:ext cx="184731" cy="369332"/>
          </a:xfrm>
          <a:prstGeom prst="rect">
            <a:avLst/>
          </a:prstGeom>
          <a:noFill/>
        </p:spPr>
        <p:txBody>
          <a:bodyPr wrap="none" rtlCol="0">
            <a:spAutoFit/>
          </a:bodyPr>
          <a:lstStyle/>
          <a:p>
            <a:endParaRPr lang="en-US" dirty="0"/>
          </a:p>
        </p:txBody>
      </p:sp>
      <p:sp>
        <p:nvSpPr>
          <p:cNvPr id="8" name="TextBox 7"/>
          <p:cNvSpPr txBox="1"/>
          <p:nvPr/>
        </p:nvSpPr>
        <p:spPr>
          <a:xfrm>
            <a:off x="6366785" y="3242101"/>
            <a:ext cx="2525015"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600" dirty="0">
                <a:solidFill>
                  <a:schemeClr val="bg1"/>
                </a:solidFill>
              </a:rPr>
              <a:t>MARKET </a:t>
            </a:r>
            <a:r>
              <a:rPr lang="en-US" sz="1600" dirty="0" smtClean="0">
                <a:solidFill>
                  <a:schemeClr val="bg1"/>
                </a:solidFill>
              </a:rPr>
              <a:t>COMPETITION: both </a:t>
            </a:r>
            <a:r>
              <a:rPr lang="en-US" sz="1600" i="1" dirty="0">
                <a:solidFill>
                  <a:schemeClr val="bg1"/>
                </a:solidFill>
              </a:rPr>
              <a:t>rational</a:t>
            </a:r>
            <a:r>
              <a:rPr lang="en-US" sz="1600" dirty="0">
                <a:solidFill>
                  <a:schemeClr val="bg1"/>
                </a:solidFill>
              </a:rPr>
              <a:t> and</a:t>
            </a:r>
            <a:r>
              <a:rPr lang="en-US" sz="1600" i="1" dirty="0">
                <a:solidFill>
                  <a:schemeClr val="bg1"/>
                </a:solidFill>
              </a:rPr>
              <a:t> </a:t>
            </a:r>
            <a:r>
              <a:rPr lang="en-US" sz="1600" i="1" dirty="0" smtClean="0">
                <a:solidFill>
                  <a:schemeClr val="bg1"/>
                </a:solidFill>
              </a:rPr>
              <a:t>natural</a:t>
            </a:r>
          </a:p>
        </p:txBody>
      </p:sp>
      <p:sp>
        <p:nvSpPr>
          <p:cNvPr id="9" name="TextBox 8"/>
          <p:cNvSpPr txBox="1"/>
          <p:nvPr/>
        </p:nvSpPr>
        <p:spPr>
          <a:xfrm>
            <a:off x="6340766" y="4178082"/>
            <a:ext cx="2536686"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34950" indent="-234950">
              <a:buFont typeface="Arial" pitchFamily="34" charset="0"/>
              <a:buChar char="•"/>
            </a:pPr>
            <a:r>
              <a:rPr lang="en-US" sz="1500" dirty="0">
                <a:solidFill>
                  <a:schemeClr val="bg1"/>
                </a:solidFill>
              </a:rPr>
              <a:t>Adam Smith rebuked the </a:t>
            </a:r>
            <a:r>
              <a:rPr lang="en-US" sz="1500" i="1" dirty="0">
                <a:solidFill>
                  <a:schemeClr val="bg1"/>
                </a:solidFill>
              </a:rPr>
              <a:t>inherent inefficiency </a:t>
            </a:r>
            <a:r>
              <a:rPr lang="en-US" sz="1500" dirty="0">
                <a:solidFill>
                  <a:schemeClr val="bg1"/>
                </a:solidFill>
              </a:rPr>
              <a:t>of slave labor</a:t>
            </a:r>
          </a:p>
          <a:p>
            <a:pPr marL="234950" indent="-234950">
              <a:buFont typeface="Arial" pitchFamily="34" charset="0"/>
              <a:buChar char="•"/>
            </a:pPr>
            <a:r>
              <a:rPr lang="en-US" sz="1500" i="1" dirty="0">
                <a:solidFill>
                  <a:schemeClr val="bg1"/>
                </a:solidFill>
              </a:rPr>
              <a:t>lacked incentive </a:t>
            </a:r>
            <a:r>
              <a:rPr lang="en-US" sz="1500" dirty="0">
                <a:solidFill>
                  <a:schemeClr val="bg1"/>
                </a:solidFill>
              </a:rPr>
              <a:t>to work hard and </a:t>
            </a:r>
            <a:r>
              <a:rPr lang="en-US" sz="1500" i="1" dirty="0" smtClean="0">
                <a:solidFill>
                  <a:schemeClr val="bg1"/>
                </a:solidFill>
              </a:rPr>
              <a:t>could </a:t>
            </a:r>
            <a:r>
              <a:rPr lang="en-US" sz="1500" i="1" dirty="0">
                <a:solidFill>
                  <a:schemeClr val="bg1"/>
                </a:solidFill>
              </a:rPr>
              <a:t>not be laid </a:t>
            </a:r>
            <a:r>
              <a:rPr lang="en-US" sz="1500" i="1" dirty="0" smtClean="0">
                <a:solidFill>
                  <a:schemeClr val="bg1"/>
                </a:solidFill>
              </a:rPr>
              <a:t>off</a:t>
            </a:r>
            <a:endParaRPr lang="en-US" sz="1500" dirty="0"/>
          </a:p>
        </p:txBody>
      </p:sp>
      <p:sp>
        <p:nvSpPr>
          <p:cNvPr id="10" name="TextBox 9"/>
          <p:cNvSpPr txBox="1"/>
          <p:nvPr/>
        </p:nvSpPr>
        <p:spPr>
          <a:xfrm>
            <a:off x="6345823" y="5851351"/>
            <a:ext cx="2545978" cy="55399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111125" lvl="2"/>
            <a:r>
              <a:rPr lang="en-US" sz="1500" dirty="0" smtClean="0">
                <a:solidFill>
                  <a:schemeClr val="bg1"/>
                </a:solidFill>
              </a:rPr>
              <a:t>18</a:t>
            </a:r>
            <a:r>
              <a:rPr lang="en-US" sz="1500" baseline="30000" dirty="0" smtClean="0">
                <a:solidFill>
                  <a:schemeClr val="bg1"/>
                </a:solidFill>
              </a:rPr>
              <a:t>th</a:t>
            </a:r>
            <a:r>
              <a:rPr lang="en-US" sz="1500" dirty="0" smtClean="0">
                <a:solidFill>
                  <a:schemeClr val="bg1"/>
                </a:solidFill>
              </a:rPr>
              <a:t> century real world ex. HAITI and JAMAICA</a:t>
            </a:r>
            <a:endParaRPr lang="en-US" sz="1500" dirty="0">
              <a:solidFill>
                <a:schemeClr val="bg1"/>
              </a:solidFill>
            </a:endParaRPr>
          </a:p>
        </p:txBody>
      </p:sp>
      <p:grpSp>
        <p:nvGrpSpPr>
          <p:cNvPr id="28" name="Group 27"/>
          <p:cNvGrpSpPr/>
          <p:nvPr/>
        </p:nvGrpSpPr>
        <p:grpSpPr>
          <a:xfrm>
            <a:off x="457200" y="838200"/>
            <a:ext cx="8283738" cy="5833850"/>
            <a:chOff x="435475" y="571499"/>
            <a:chExt cx="8283738" cy="5833850"/>
          </a:xfrm>
        </p:grpSpPr>
        <p:sp>
          <p:nvSpPr>
            <p:cNvPr id="26" name="Rectangle 25"/>
            <p:cNvSpPr/>
            <p:nvPr/>
          </p:nvSpPr>
          <p:spPr>
            <a:xfrm>
              <a:off x="435475" y="571499"/>
              <a:ext cx="8283738" cy="58338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026" name="Picture 2" descr="Photograph showing an anti-slavery banner for the promotion of the immediate abolition of slav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43" y="785183"/>
              <a:ext cx="2209800" cy="532951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276600" y="1116427"/>
              <a:ext cx="5029200" cy="3554819"/>
            </a:xfrm>
            <a:prstGeom prst="rect">
              <a:avLst/>
            </a:prstGeom>
            <a:noFill/>
          </p:spPr>
          <p:txBody>
            <a:bodyPr wrap="square" rtlCol="0">
              <a:spAutoFit/>
            </a:bodyPr>
            <a:lstStyle/>
            <a:p>
              <a:r>
                <a:rPr lang="en-US" sz="2300" dirty="0">
                  <a:solidFill>
                    <a:schemeClr val="bg1"/>
                  </a:solidFill>
                </a:rPr>
                <a:t>1834: </a:t>
              </a:r>
              <a:r>
                <a:rPr lang="en-US" sz="2300" b="1" dirty="0">
                  <a:solidFill>
                    <a:schemeClr val="bg1"/>
                  </a:solidFill>
                  <a:effectLst>
                    <a:outerShdw blurRad="38100" dist="38100" dir="2700000" algn="tl">
                      <a:srgbClr val="000000">
                        <a:alpha val="43137"/>
                      </a:srgbClr>
                    </a:outerShdw>
                  </a:effectLst>
                </a:rPr>
                <a:t>Britain</a:t>
              </a:r>
              <a:r>
                <a:rPr lang="en-US" sz="2300" dirty="0">
                  <a:solidFill>
                    <a:schemeClr val="bg1"/>
                  </a:solidFill>
                  <a:effectLst>
                    <a:outerShdw blurRad="38100" dist="38100" dir="2700000" algn="tl">
                      <a:srgbClr val="000000">
                        <a:alpha val="43137"/>
                      </a:srgbClr>
                    </a:outerShdw>
                  </a:effectLst>
                </a:rPr>
                <a:t> </a:t>
              </a:r>
              <a:r>
                <a:rPr lang="en-US" sz="2300" dirty="0">
                  <a:solidFill>
                    <a:schemeClr val="bg1"/>
                  </a:solidFill>
                </a:rPr>
                <a:t>1</a:t>
              </a:r>
              <a:r>
                <a:rPr lang="en-US" sz="2300" baseline="30000" dirty="0">
                  <a:solidFill>
                    <a:schemeClr val="bg1"/>
                  </a:solidFill>
                </a:rPr>
                <a:t>st</a:t>
              </a:r>
              <a:r>
                <a:rPr lang="en-US" sz="2300" dirty="0">
                  <a:solidFill>
                    <a:schemeClr val="bg1"/>
                  </a:solidFill>
                </a:rPr>
                <a:t> European country to abolish  slavery</a:t>
              </a:r>
            </a:p>
            <a:p>
              <a:pPr marL="627063" lvl="1" indent="-230188">
                <a:buFont typeface="Arial"/>
                <a:buChar char="•"/>
              </a:pPr>
              <a:r>
                <a:rPr lang="en-US" sz="2300" dirty="0">
                  <a:solidFill>
                    <a:schemeClr val="bg1"/>
                  </a:solidFill>
                </a:rPr>
                <a:t>emancipated 780,000 slaves in the </a:t>
              </a:r>
              <a:r>
                <a:rPr lang="en-US" sz="2300" b="1" dirty="0">
                  <a:solidFill>
                    <a:schemeClr val="bg1"/>
                  </a:solidFill>
                </a:rPr>
                <a:t>West Indies</a:t>
              </a:r>
            </a:p>
            <a:p>
              <a:pPr marL="627063" lvl="1" indent="-230188">
                <a:buFont typeface="Arial"/>
                <a:buChar char="•"/>
              </a:pPr>
              <a:r>
                <a:rPr lang="en-US" sz="2300" dirty="0">
                  <a:solidFill>
                    <a:schemeClr val="bg1"/>
                  </a:solidFill>
                </a:rPr>
                <a:t>government paid 20 million euro slave owners to compensate for the lost property</a:t>
              </a:r>
            </a:p>
            <a:p>
              <a:pPr marL="396875" lvl="1"/>
              <a:r>
                <a:rPr lang="en-US" sz="2300" dirty="0">
                  <a:solidFill>
                    <a:schemeClr val="bg1"/>
                  </a:solidFill>
                </a:rPr>
                <a:t>Information on anti-slavery campaign in Britain click </a:t>
              </a:r>
              <a:r>
                <a:rPr lang="en-US" sz="2300" dirty="0" smtClean="0">
                  <a:solidFill>
                    <a:schemeClr val="bg1"/>
                  </a:solidFill>
                  <a:hlinkClick r:id="rId4"/>
                </a:rPr>
                <a:t>here</a:t>
              </a:r>
              <a:r>
                <a:rPr lang="en-US" sz="2300" dirty="0" smtClean="0">
                  <a:solidFill>
                    <a:schemeClr val="bg1"/>
                  </a:solidFill>
                </a:rPr>
                <a:t> </a:t>
              </a:r>
              <a:endParaRPr lang="en-US" sz="2300" dirty="0">
                <a:solidFill>
                  <a:schemeClr val="bg1"/>
                </a:solidFill>
              </a:endParaRPr>
            </a:p>
            <a:p>
              <a:endParaRPr lang="en-US" dirty="0">
                <a:solidFill>
                  <a:schemeClr val="bg1"/>
                </a:solidFill>
              </a:endParaRPr>
            </a:p>
          </p:txBody>
        </p:sp>
      </p:grpSp>
    </p:spTree>
    <p:extLst>
      <p:ext uri="{BB962C8B-B14F-4D97-AF65-F5344CB8AC3E}">
        <p14:creationId xmlns:p14="http://schemas.microsoft.com/office/powerpoint/2010/main" val="2469593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lstStyle/>
          <a:p>
            <a:r>
              <a:rPr lang="en-US" b="1" dirty="0" smtClean="0"/>
              <a:t>End </a:t>
            </a:r>
            <a:r>
              <a:rPr lang="en-US" b="1" dirty="0"/>
              <a:t>of </a:t>
            </a:r>
            <a:r>
              <a:rPr lang="en-US" b="1" dirty="0" smtClean="0"/>
              <a:t>Slavery Timeline</a:t>
            </a:r>
            <a:endParaRPr lang="en-US" b="1" dirty="0"/>
          </a:p>
        </p:txBody>
      </p:sp>
      <p:sp>
        <p:nvSpPr>
          <p:cNvPr id="4" name="Right Arrow 3"/>
          <p:cNvSpPr/>
          <p:nvPr/>
        </p:nvSpPr>
        <p:spPr>
          <a:xfrm>
            <a:off x="304800" y="2667000"/>
            <a:ext cx="8652898" cy="1436292"/>
          </a:xfrm>
          <a:prstGeom prst="rightArrow">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200" dirty="0" smtClean="0"/>
              <a:t>1848      1850          1863       1865           1873          1886      1888</a:t>
            </a:r>
            <a:endParaRPr lang="en-US" sz="2200" dirty="0"/>
          </a:p>
        </p:txBody>
      </p:sp>
      <p:sp>
        <p:nvSpPr>
          <p:cNvPr id="3" name="TextBox 2"/>
          <p:cNvSpPr txBox="1"/>
          <p:nvPr/>
        </p:nvSpPr>
        <p:spPr>
          <a:xfrm>
            <a:off x="1066800" y="1524000"/>
            <a:ext cx="1600200" cy="1107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200" dirty="0" smtClean="0">
                <a:hlinkClick r:id="rId3"/>
              </a:rPr>
              <a:t>Slave trade essentially ended</a:t>
            </a:r>
            <a:endParaRPr lang="en-US" sz="2200" dirty="0"/>
          </a:p>
        </p:txBody>
      </p:sp>
      <p:sp>
        <p:nvSpPr>
          <p:cNvPr id="8" name="TextBox 7"/>
          <p:cNvSpPr txBox="1"/>
          <p:nvPr/>
        </p:nvSpPr>
        <p:spPr>
          <a:xfrm>
            <a:off x="2667000" y="4267200"/>
            <a:ext cx="1295400" cy="1200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hlinkClick r:id="rId4"/>
              </a:rPr>
              <a:t>Dutch New World</a:t>
            </a:r>
            <a:endParaRPr lang="en-US" sz="2400" dirty="0"/>
          </a:p>
        </p:txBody>
      </p:sp>
      <p:sp>
        <p:nvSpPr>
          <p:cNvPr id="9" name="TextBox 8"/>
          <p:cNvSpPr txBox="1"/>
          <p:nvPr/>
        </p:nvSpPr>
        <p:spPr>
          <a:xfrm>
            <a:off x="304800" y="4465766"/>
            <a:ext cx="15240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hlinkClick r:id="rId5"/>
              </a:rPr>
              <a:t>France </a:t>
            </a:r>
            <a:r>
              <a:rPr lang="en-US" sz="2400" dirty="0" smtClean="0"/>
              <a:t>&amp; </a:t>
            </a:r>
            <a:r>
              <a:rPr lang="en-US" sz="2400" dirty="0" smtClean="0">
                <a:hlinkClick r:id="rId6"/>
              </a:rPr>
              <a:t>Denmark</a:t>
            </a:r>
            <a:endParaRPr lang="en-US" sz="2400" dirty="0"/>
          </a:p>
        </p:txBody>
      </p:sp>
      <p:sp>
        <p:nvSpPr>
          <p:cNvPr id="10" name="TextBox 9"/>
          <p:cNvSpPr txBox="1"/>
          <p:nvPr/>
        </p:nvSpPr>
        <p:spPr>
          <a:xfrm>
            <a:off x="6362700" y="1676400"/>
            <a:ext cx="12954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hlinkClick r:id="rId7"/>
              </a:rPr>
              <a:t>Spanish Cuba</a:t>
            </a:r>
            <a:endParaRPr lang="en-US" sz="2400" dirty="0"/>
          </a:p>
        </p:txBody>
      </p:sp>
      <p:sp>
        <p:nvSpPr>
          <p:cNvPr id="11" name="TextBox 10"/>
          <p:cNvSpPr txBox="1"/>
          <p:nvPr/>
        </p:nvSpPr>
        <p:spPr>
          <a:xfrm>
            <a:off x="3657600" y="1828800"/>
            <a:ext cx="12192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hlinkClick r:id="rId8"/>
              </a:rPr>
              <a:t>United States</a:t>
            </a:r>
            <a:endParaRPr lang="en-US" sz="2400" dirty="0"/>
          </a:p>
        </p:txBody>
      </p:sp>
      <p:sp>
        <p:nvSpPr>
          <p:cNvPr id="12" name="TextBox 11"/>
          <p:cNvSpPr txBox="1"/>
          <p:nvPr/>
        </p:nvSpPr>
        <p:spPr>
          <a:xfrm>
            <a:off x="7543800" y="4419600"/>
            <a:ext cx="106680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hlinkClick r:id="rId9"/>
              </a:rPr>
              <a:t>Brazil</a:t>
            </a:r>
            <a:endParaRPr lang="en-US" sz="2400" dirty="0"/>
          </a:p>
        </p:txBody>
      </p:sp>
      <p:sp>
        <p:nvSpPr>
          <p:cNvPr id="13" name="TextBox 12"/>
          <p:cNvSpPr txBox="1"/>
          <p:nvPr/>
        </p:nvSpPr>
        <p:spPr>
          <a:xfrm>
            <a:off x="5181600" y="4267200"/>
            <a:ext cx="12192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hlinkClick r:id="rId10"/>
              </a:rPr>
              <a:t>Puerto Rico</a:t>
            </a:r>
            <a:endParaRPr lang="en-US" sz="2400" dirty="0"/>
          </a:p>
        </p:txBody>
      </p:sp>
      <p:cxnSp>
        <p:nvCxnSpPr>
          <p:cNvPr id="16" name="Straight Connector 15"/>
          <p:cNvCxnSpPr/>
          <p:nvPr/>
        </p:nvCxnSpPr>
        <p:spPr>
          <a:xfrm flipV="1">
            <a:off x="1866900" y="2630214"/>
            <a:ext cx="0" cy="457200"/>
          </a:xfrm>
          <a:prstGeom prst="line">
            <a:avLst/>
          </a:prstGeom>
        </p:spPr>
        <p:style>
          <a:lnRef idx="2">
            <a:schemeClr val="accent4"/>
          </a:lnRef>
          <a:fillRef idx="0">
            <a:schemeClr val="accent4"/>
          </a:fillRef>
          <a:effectRef idx="1">
            <a:schemeClr val="accent4"/>
          </a:effectRef>
          <a:fontRef idx="minor">
            <a:schemeClr val="tx1"/>
          </a:fontRef>
        </p:style>
      </p:cxnSp>
      <p:cxnSp>
        <p:nvCxnSpPr>
          <p:cNvPr id="14" name="Straight Connector 13"/>
          <p:cNvCxnSpPr/>
          <p:nvPr/>
        </p:nvCxnSpPr>
        <p:spPr>
          <a:xfrm flipV="1">
            <a:off x="914400" y="3733800"/>
            <a:ext cx="0" cy="731966"/>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flipV="1">
            <a:off x="4267200" y="2659797"/>
            <a:ext cx="0" cy="457200"/>
          </a:xfrm>
          <a:prstGeom prst="line">
            <a:avLst/>
          </a:prstGeom>
        </p:spPr>
        <p:style>
          <a:lnRef idx="2">
            <a:schemeClr val="accent4"/>
          </a:lnRef>
          <a:fillRef idx="0">
            <a:schemeClr val="accent4"/>
          </a:fillRef>
          <a:effectRef idx="1">
            <a:schemeClr val="accent4"/>
          </a:effectRef>
          <a:fontRef idx="minor">
            <a:schemeClr val="tx1"/>
          </a:fontRef>
        </p:style>
      </p:cxnSp>
      <p:cxnSp>
        <p:nvCxnSpPr>
          <p:cNvPr id="17" name="Straight Connector 16"/>
          <p:cNvCxnSpPr/>
          <p:nvPr/>
        </p:nvCxnSpPr>
        <p:spPr>
          <a:xfrm flipV="1">
            <a:off x="3200400" y="3733800"/>
            <a:ext cx="0" cy="533400"/>
          </a:xfrm>
          <a:prstGeom prst="line">
            <a:avLst/>
          </a:prstGeom>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flipV="1">
            <a:off x="5715000" y="3733800"/>
            <a:ext cx="0" cy="533400"/>
          </a:xfrm>
          <a:prstGeom prst="line">
            <a:avLst/>
          </a:prstGeom>
        </p:spPr>
        <p:style>
          <a:lnRef idx="2">
            <a:schemeClr val="accent4"/>
          </a:lnRef>
          <a:fillRef idx="0">
            <a:schemeClr val="accent4"/>
          </a:fillRef>
          <a:effectRef idx="1">
            <a:schemeClr val="accent4"/>
          </a:effectRef>
          <a:fontRef idx="minor">
            <a:schemeClr val="tx1"/>
          </a:fontRef>
        </p:style>
      </p:cxnSp>
      <p:cxnSp>
        <p:nvCxnSpPr>
          <p:cNvPr id="19" name="Straight Connector 18"/>
          <p:cNvCxnSpPr/>
          <p:nvPr/>
        </p:nvCxnSpPr>
        <p:spPr>
          <a:xfrm flipV="1">
            <a:off x="7010400" y="2507397"/>
            <a:ext cx="0" cy="519583"/>
          </a:xfrm>
          <a:prstGeom prst="line">
            <a:avLst/>
          </a:prstGeom>
        </p:spPr>
        <p:style>
          <a:lnRef idx="2">
            <a:schemeClr val="accent4"/>
          </a:lnRef>
          <a:fillRef idx="0">
            <a:schemeClr val="accent4"/>
          </a:fillRef>
          <a:effectRef idx="1">
            <a:schemeClr val="accent4"/>
          </a:effectRef>
          <a:fontRef idx="minor">
            <a:schemeClr val="tx1"/>
          </a:fontRef>
        </p:style>
      </p:cxnSp>
      <p:cxnSp>
        <p:nvCxnSpPr>
          <p:cNvPr id="21" name="Straight Connector 20"/>
          <p:cNvCxnSpPr/>
          <p:nvPr/>
        </p:nvCxnSpPr>
        <p:spPr>
          <a:xfrm flipV="1">
            <a:off x="8077200" y="3733800"/>
            <a:ext cx="0" cy="685800"/>
          </a:xfrm>
          <a:prstGeom prst="line">
            <a:avLst/>
          </a:prstGeom>
        </p:spPr>
        <p:style>
          <a:lnRef idx="2">
            <a:schemeClr val="accent4"/>
          </a:lnRef>
          <a:fillRef idx="0">
            <a:schemeClr val="accent4"/>
          </a:fillRef>
          <a:effectRef idx="1">
            <a:schemeClr val="accent4"/>
          </a:effectRef>
          <a:fontRef idx="minor">
            <a:schemeClr val="tx1"/>
          </a:fontRef>
        </p:style>
      </p:cxnSp>
      <p:sp>
        <p:nvSpPr>
          <p:cNvPr id="5" name="TextBox 4"/>
          <p:cNvSpPr txBox="1"/>
          <p:nvPr/>
        </p:nvSpPr>
        <p:spPr>
          <a:xfrm>
            <a:off x="4343400" y="5715000"/>
            <a:ext cx="3429000" cy="400110"/>
          </a:xfrm>
          <a:prstGeom prst="rect">
            <a:avLst/>
          </a:prstGeom>
          <a:solidFill>
            <a:schemeClr val="accent2">
              <a:lumMod val="60000"/>
              <a:lumOff val="40000"/>
            </a:schemeClr>
          </a:solidFill>
        </p:spPr>
        <p:txBody>
          <a:bodyPr wrap="square" rtlCol="0">
            <a:spAutoFit/>
          </a:bodyPr>
          <a:lstStyle/>
          <a:p>
            <a:r>
              <a:rPr lang="en-US" sz="2000" dirty="0" smtClean="0"/>
              <a:t>Click on a box to learn more</a:t>
            </a:r>
            <a:endParaRPr lang="en-US" sz="2000" dirty="0"/>
          </a:p>
        </p:txBody>
      </p:sp>
    </p:spTree>
    <p:extLst>
      <p:ext uri="{BB962C8B-B14F-4D97-AF65-F5344CB8AC3E}">
        <p14:creationId xmlns:p14="http://schemas.microsoft.com/office/powerpoint/2010/main" val="622292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lstStyle/>
          <a:p>
            <a:r>
              <a:rPr lang="en-US" sz="5200" b="1" dirty="0" smtClean="0">
                <a:effectLst>
                  <a:outerShdw blurRad="38100" dist="38100" dir="2700000" algn="tl">
                    <a:srgbClr val="000000">
                      <a:alpha val="43137"/>
                    </a:srgbClr>
                  </a:outerShdw>
                </a:effectLst>
              </a:rPr>
              <a:t>Rise of New Liberal Empire</a:t>
            </a:r>
            <a:endParaRPr lang="en-US" sz="5200" b="1" dirty="0">
              <a:effectLst>
                <a:outerShdw blurRad="38100" dist="38100" dir="2700000" algn="tl">
                  <a:srgbClr val="000000">
                    <a:alpha val="43137"/>
                  </a:srgbClr>
                </a:outerShdw>
              </a:effectLst>
            </a:endParaRPr>
          </a:p>
        </p:txBody>
      </p:sp>
      <p:sp>
        <p:nvSpPr>
          <p:cNvPr id="9" name="TextBox 8"/>
          <p:cNvSpPr txBox="1"/>
          <p:nvPr/>
        </p:nvSpPr>
        <p:spPr>
          <a:xfrm>
            <a:off x="838200" y="5129048"/>
            <a:ext cx="3352800" cy="1328023"/>
          </a:xfrm>
          <a:prstGeom prst="round2Diag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itchFamily="34" charset="0"/>
              <a:buChar char="•"/>
            </a:pPr>
            <a:r>
              <a:rPr lang="en-US" dirty="0" smtClean="0"/>
              <a:t>More skeptical of supposed cultural superiority</a:t>
            </a:r>
          </a:p>
          <a:p>
            <a:pPr marL="285750" indent="-285750">
              <a:buFont typeface="Arial" pitchFamily="34" charset="0"/>
              <a:buChar char="•"/>
            </a:pPr>
            <a:r>
              <a:rPr lang="en-US" dirty="0" smtClean="0"/>
              <a:t>Increase in colonial conquests</a:t>
            </a:r>
          </a:p>
        </p:txBody>
      </p:sp>
      <p:sp>
        <p:nvSpPr>
          <p:cNvPr id="15" name="TextBox 14"/>
          <p:cNvSpPr txBox="1"/>
          <p:nvPr/>
        </p:nvSpPr>
        <p:spPr>
          <a:xfrm>
            <a:off x="838200" y="1460691"/>
            <a:ext cx="2590800" cy="1464231"/>
          </a:xfrm>
          <a:prstGeom prst="round2Diag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a:t>Growth in:</a:t>
            </a:r>
          </a:p>
          <a:p>
            <a:pPr marL="285750" indent="-285750">
              <a:buFont typeface="Arial" pitchFamily="34" charset="0"/>
              <a:buChar char="•"/>
            </a:pPr>
            <a:r>
              <a:rPr lang="en-US" sz="2000" dirty="0"/>
              <a:t>Industrial capitalism</a:t>
            </a:r>
          </a:p>
          <a:p>
            <a:pPr marL="285750" indent="-285750">
              <a:buFont typeface="Arial" pitchFamily="34" charset="0"/>
              <a:buChar char="•"/>
            </a:pPr>
            <a:r>
              <a:rPr lang="en-US" sz="2000" dirty="0"/>
              <a:t>Market </a:t>
            </a:r>
            <a:r>
              <a:rPr lang="en-US" sz="2000" dirty="0" smtClean="0"/>
              <a:t>economy</a:t>
            </a:r>
            <a:endParaRPr lang="en-US" sz="2000" dirty="0"/>
          </a:p>
        </p:txBody>
      </p:sp>
      <p:sp>
        <p:nvSpPr>
          <p:cNvPr id="16" name="TextBox 15"/>
          <p:cNvSpPr txBox="1"/>
          <p:nvPr/>
        </p:nvSpPr>
        <p:spPr>
          <a:xfrm>
            <a:off x="5370786" y="1681371"/>
            <a:ext cx="3276600" cy="10618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100" dirty="0" smtClean="0"/>
              <a:t>New </a:t>
            </a:r>
            <a:r>
              <a:rPr lang="en-US" sz="2100" dirty="0"/>
              <a:t>economic rationale </a:t>
            </a:r>
            <a:r>
              <a:rPr lang="en-US" sz="2100" dirty="0" smtClean="0"/>
              <a:t>of free </a:t>
            </a:r>
            <a:r>
              <a:rPr lang="en-US" sz="2100" dirty="0"/>
              <a:t>trade and economic </a:t>
            </a:r>
            <a:r>
              <a:rPr lang="en-US" sz="2100" dirty="0" smtClean="0"/>
              <a:t>liberalism</a:t>
            </a:r>
            <a:endParaRPr lang="en-US" sz="2100" dirty="0"/>
          </a:p>
        </p:txBody>
      </p:sp>
      <p:sp>
        <p:nvSpPr>
          <p:cNvPr id="17" name="TextBox 16"/>
          <p:cNvSpPr txBox="1"/>
          <p:nvPr/>
        </p:nvSpPr>
        <p:spPr>
          <a:xfrm>
            <a:off x="838200" y="3312718"/>
            <a:ext cx="2819400" cy="1464231"/>
          </a:xfrm>
          <a:prstGeom prst="round2Diag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itchFamily="34" charset="0"/>
              <a:buChar char="•"/>
            </a:pPr>
            <a:r>
              <a:rPr lang="en-US" sz="2000" dirty="0"/>
              <a:t>New philosophical </a:t>
            </a:r>
            <a:r>
              <a:rPr lang="en-US" sz="2000" dirty="0" smtClean="0"/>
              <a:t>foundations</a:t>
            </a:r>
          </a:p>
          <a:p>
            <a:pPr marL="285750" indent="-285750">
              <a:buFont typeface="Arial" pitchFamily="34" charset="0"/>
              <a:buChar char="•"/>
            </a:pPr>
            <a:r>
              <a:rPr lang="en-US" sz="2000" dirty="0" smtClean="0"/>
              <a:t>Influence of Enlightenment </a:t>
            </a:r>
            <a:endParaRPr lang="en-US" sz="2000" dirty="0"/>
          </a:p>
        </p:txBody>
      </p:sp>
      <p:sp>
        <p:nvSpPr>
          <p:cNvPr id="18" name="TextBox 17"/>
          <p:cNvSpPr txBox="1"/>
          <p:nvPr/>
        </p:nvSpPr>
        <p:spPr>
          <a:xfrm>
            <a:off x="5600700" y="3714689"/>
            <a:ext cx="2438400" cy="80021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300" dirty="0"/>
              <a:t>Enlightenment Universalism </a:t>
            </a:r>
          </a:p>
        </p:txBody>
      </p:sp>
      <p:sp>
        <p:nvSpPr>
          <p:cNvPr id="19" name="TextBox 18"/>
          <p:cNvSpPr txBox="1"/>
          <p:nvPr/>
        </p:nvSpPr>
        <p:spPr>
          <a:xfrm>
            <a:off x="5638800" y="5478632"/>
            <a:ext cx="2819400" cy="446276"/>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300" dirty="0" smtClean="0"/>
              <a:t>Cultural Relativism</a:t>
            </a:r>
            <a:endParaRPr lang="en-US" sz="2300" dirty="0"/>
          </a:p>
        </p:txBody>
      </p:sp>
      <p:sp>
        <p:nvSpPr>
          <p:cNvPr id="20" name="Right Arrow 19"/>
          <p:cNvSpPr/>
          <p:nvPr/>
        </p:nvSpPr>
        <p:spPr>
          <a:xfrm>
            <a:off x="3962400" y="3809998"/>
            <a:ext cx="1219200" cy="609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ight Arrow 20"/>
          <p:cNvSpPr/>
          <p:nvPr/>
        </p:nvSpPr>
        <p:spPr>
          <a:xfrm>
            <a:off x="3810000" y="1888006"/>
            <a:ext cx="1219200" cy="609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ight Arrow 21"/>
          <p:cNvSpPr/>
          <p:nvPr/>
        </p:nvSpPr>
        <p:spPr>
          <a:xfrm>
            <a:off x="4365734" y="5442408"/>
            <a:ext cx="968266" cy="57378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76367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duotone>
              <a:schemeClr val="accent2">
                <a:shade val="45000"/>
                <a:satMod val="135000"/>
              </a:schemeClr>
              <a:prstClr val="white"/>
            </a:duotone>
            <a:lum/>
            <a:extLst>
              <a:ext uri="{BEBA8EAE-BF5A-486C-A8C5-ECC9F3942E4B}">
                <a14:imgProps xmlns:a14="http://schemas.microsoft.com/office/drawing/2010/main">
                  <a14:imgLayer r:embed="rId3">
                    <a14:imgEffect>
                      <a14:sharpenSoften amount="-17000"/>
                    </a14:imgEffect>
                    <a14:imgEffect>
                      <a14:colorTemperature colorTemp="88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lstStyle/>
          <a:p>
            <a:r>
              <a:rPr lang="en-US" dirty="0" smtClean="0"/>
              <a:t>Economic Liberalism</a:t>
            </a:r>
            <a:endParaRPr lang="en-US" dirty="0"/>
          </a:p>
        </p:txBody>
      </p:sp>
      <p:sp>
        <p:nvSpPr>
          <p:cNvPr id="3" name="Content Placeholder 2"/>
          <p:cNvSpPr>
            <a:spLocks noGrp="1"/>
          </p:cNvSpPr>
          <p:nvPr>
            <p:ph idx="1"/>
          </p:nvPr>
        </p:nvSpPr>
        <p:spPr>
          <a:xfrm>
            <a:off x="457200" y="1447800"/>
            <a:ext cx="8229600" cy="4800600"/>
          </a:xfrm>
          <a:solidFill>
            <a:schemeClr val="accent2">
              <a:lumMod val="40000"/>
              <a:lumOff val="60000"/>
              <a:alpha val="81000"/>
            </a:schemeClr>
          </a:solidFill>
        </p:spPr>
        <p:txBody>
          <a:bodyPr>
            <a:normAutofit fontScale="85000" lnSpcReduction="20000"/>
          </a:bodyPr>
          <a:lstStyle/>
          <a:p>
            <a:endParaRPr lang="en-US" sz="600" dirty="0" smtClean="0">
              <a:solidFill>
                <a:schemeClr val="tx1">
                  <a:lumMod val="75000"/>
                  <a:lumOff val="25000"/>
                </a:schemeClr>
              </a:solidFill>
            </a:endParaRPr>
          </a:p>
          <a:p>
            <a:r>
              <a:rPr lang="en-US" sz="2600" dirty="0" smtClean="0">
                <a:solidFill>
                  <a:schemeClr val="tx1">
                    <a:lumMod val="75000"/>
                    <a:lumOff val="25000"/>
                  </a:schemeClr>
                </a:solidFill>
              </a:rPr>
              <a:t>Merchants and industrialists wanted to replace mercantile colonialism with free trade</a:t>
            </a:r>
          </a:p>
          <a:p>
            <a:r>
              <a:rPr lang="en-US" sz="2600" dirty="0" smtClean="0">
                <a:solidFill>
                  <a:schemeClr val="tx1">
                    <a:lumMod val="75000"/>
                    <a:lumOff val="25000"/>
                  </a:schemeClr>
                </a:solidFill>
              </a:rPr>
              <a:t>Free-trade advocates became richer and more influential</a:t>
            </a:r>
          </a:p>
          <a:p>
            <a:r>
              <a:rPr lang="en-US" sz="2600" dirty="0" smtClean="0">
                <a:solidFill>
                  <a:schemeClr val="tx1">
                    <a:lumMod val="75000"/>
                    <a:lumOff val="25000"/>
                  </a:schemeClr>
                </a:solidFill>
              </a:rPr>
              <a:t>Self-regulating market advocated early on by </a:t>
            </a:r>
            <a:r>
              <a:rPr lang="en-US" sz="2600" dirty="0" smtClean="0">
                <a:solidFill>
                  <a:schemeClr val="tx1">
                    <a:lumMod val="75000"/>
                    <a:lumOff val="25000"/>
                  </a:schemeClr>
                </a:solidFill>
                <a:hlinkClick r:id="rId4"/>
              </a:rPr>
              <a:t>Adam Smith </a:t>
            </a:r>
            <a:r>
              <a:rPr lang="en-US" sz="2600" dirty="0" smtClean="0">
                <a:solidFill>
                  <a:schemeClr val="tx1">
                    <a:lumMod val="75000"/>
                    <a:lumOff val="25000"/>
                  </a:schemeClr>
                </a:solidFill>
              </a:rPr>
              <a:t>and </a:t>
            </a:r>
            <a:r>
              <a:rPr lang="en-US" sz="2600" dirty="0" smtClean="0">
                <a:solidFill>
                  <a:schemeClr val="tx1">
                    <a:lumMod val="75000"/>
                    <a:lumOff val="25000"/>
                  </a:schemeClr>
                </a:solidFill>
                <a:hlinkClick r:id="rId5"/>
              </a:rPr>
              <a:t>David Ricardo </a:t>
            </a:r>
            <a:r>
              <a:rPr lang="en-US" sz="2600" dirty="0" smtClean="0">
                <a:solidFill>
                  <a:schemeClr val="tx1">
                    <a:lumMod val="75000"/>
                    <a:lumOff val="25000"/>
                  </a:schemeClr>
                </a:solidFill>
              </a:rPr>
              <a:t>became common sense</a:t>
            </a:r>
          </a:p>
          <a:p>
            <a:r>
              <a:rPr lang="en-US" sz="2600" dirty="0" smtClean="0">
                <a:solidFill>
                  <a:schemeClr val="tx1">
                    <a:lumMod val="75000"/>
                    <a:lumOff val="25000"/>
                  </a:schemeClr>
                </a:solidFill>
              </a:rPr>
              <a:t>However, economic practices occasionally contradicted with this imperial idea</a:t>
            </a:r>
          </a:p>
          <a:p>
            <a:pPr lvl="1"/>
            <a:r>
              <a:rPr lang="en-US" sz="2600" dirty="0" smtClean="0">
                <a:solidFill>
                  <a:schemeClr val="tx1">
                    <a:lumMod val="75000"/>
                    <a:lumOff val="25000"/>
                  </a:schemeClr>
                </a:solidFill>
              </a:rPr>
              <a:t>1830-1870</a:t>
            </a:r>
            <a:r>
              <a:rPr lang="en-US" sz="2600" dirty="0">
                <a:solidFill>
                  <a:schemeClr val="tx1">
                    <a:lumMod val="75000"/>
                    <a:lumOff val="25000"/>
                  </a:schemeClr>
                </a:solidFill>
              </a:rPr>
              <a:t>, European powers competed for </a:t>
            </a:r>
            <a:r>
              <a:rPr lang="en-US" sz="2600" u="sng" dirty="0">
                <a:solidFill>
                  <a:schemeClr val="tx1">
                    <a:lumMod val="75000"/>
                    <a:lumOff val="25000"/>
                  </a:schemeClr>
                </a:solidFill>
              </a:rPr>
              <a:t>spheres of economic influence</a:t>
            </a:r>
          </a:p>
          <a:p>
            <a:pPr lvl="2"/>
            <a:r>
              <a:rPr lang="en-US" sz="2600" dirty="0">
                <a:solidFill>
                  <a:schemeClr val="tx1">
                    <a:lumMod val="75000"/>
                    <a:lumOff val="25000"/>
                  </a:schemeClr>
                </a:solidFill>
              </a:rPr>
              <a:t>This era constituted the </a:t>
            </a:r>
            <a:r>
              <a:rPr lang="en-US" sz="2600" u="sng" dirty="0">
                <a:solidFill>
                  <a:schemeClr val="tx1">
                    <a:lumMod val="75000"/>
                    <a:lumOff val="25000"/>
                  </a:schemeClr>
                </a:solidFill>
              </a:rPr>
              <a:t>peak era for economic liberalism</a:t>
            </a:r>
          </a:p>
          <a:p>
            <a:pPr lvl="1"/>
            <a:r>
              <a:rPr lang="en-US" sz="2600" dirty="0">
                <a:solidFill>
                  <a:schemeClr val="tx1">
                    <a:lumMod val="75000"/>
                    <a:lumOff val="25000"/>
                  </a:schemeClr>
                </a:solidFill>
              </a:rPr>
              <a:t>BUT…</a:t>
            </a:r>
          </a:p>
          <a:p>
            <a:pPr lvl="1">
              <a:buNone/>
            </a:pPr>
            <a:r>
              <a:rPr lang="en-US" sz="2600" dirty="0">
                <a:solidFill>
                  <a:schemeClr val="tx1">
                    <a:lumMod val="75000"/>
                    <a:lumOff val="25000"/>
                  </a:schemeClr>
                </a:solidFill>
              </a:rPr>
              <a:t>      Europeans quickly abandoned </a:t>
            </a:r>
            <a:r>
              <a:rPr lang="en-US" sz="2600" dirty="0" smtClean="0">
                <a:solidFill>
                  <a:schemeClr val="tx1">
                    <a:lumMod val="75000"/>
                    <a:lumOff val="25000"/>
                  </a:schemeClr>
                </a:solidFill>
              </a:rPr>
              <a:t> free-trade when </a:t>
            </a:r>
            <a:r>
              <a:rPr lang="en-US" sz="2600" dirty="0">
                <a:solidFill>
                  <a:schemeClr val="tx1">
                    <a:lumMod val="75000"/>
                    <a:lumOff val="25000"/>
                  </a:schemeClr>
                </a:solidFill>
              </a:rPr>
              <a:t>indigenous peoples and other Europeans threatened their own economic </a:t>
            </a:r>
            <a:r>
              <a:rPr lang="en-US" sz="2600" dirty="0" smtClean="0">
                <a:solidFill>
                  <a:schemeClr val="tx1">
                    <a:lumMod val="75000"/>
                    <a:lumOff val="25000"/>
                  </a:schemeClr>
                </a:solidFill>
              </a:rPr>
              <a:t>interests</a:t>
            </a:r>
            <a:endParaRPr lang="en-US" sz="2600" dirty="0">
              <a:solidFill>
                <a:schemeClr val="tx1">
                  <a:lumMod val="75000"/>
                  <a:lumOff val="25000"/>
                </a:schemeClr>
              </a:solidFill>
            </a:endParaRPr>
          </a:p>
        </p:txBody>
      </p:sp>
    </p:spTree>
    <p:extLst>
      <p:ext uri="{BB962C8B-B14F-4D97-AF65-F5344CB8AC3E}">
        <p14:creationId xmlns:p14="http://schemas.microsoft.com/office/powerpoint/2010/main" val="6899857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600200"/>
          </a:xfrm>
        </p:spPr>
        <p:txBody>
          <a:bodyPr/>
          <a:lstStyle/>
          <a:p>
            <a:r>
              <a:rPr lang="en-US" sz="4800" b="1" dirty="0" smtClean="0">
                <a:effectLst>
                  <a:outerShdw blurRad="38100" dist="38100" dir="2700000" algn="tl">
                    <a:srgbClr val="000000">
                      <a:alpha val="43137"/>
                    </a:srgbClr>
                  </a:outerShdw>
                </a:effectLst>
              </a:rPr>
              <a:t>Enlightenment Universalism  </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32535"/>
            <a:ext cx="8382000" cy="4876800"/>
          </a:xfrm>
          <a:solidFill>
            <a:schemeClr val="accent4">
              <a:lumMod val="20000"/>
              <a:lumOff val="80000"/>
              <a:alpha val="88000"/>
            </a:schemeClr>
          </a:solidFill>
        </p:spPr>
        <p:txBody>
          <a:bodyPr>
            <a:noAutofit/>
          </a:bodyPr>
          <a:lstStyle/>
          <a:p>
            <a:r>
              <a:rPr lang="en-US" sz="2000" dirty="0" smtClean="0">
                <a:solidFill>
                  <a:schemeClr val="tx1"/>
                </a:solidFill>
              </a:rPr>
              <a:t>Liberal empire applied reason to </a:t>
            </a:r>
            <a:r>
              <a:rPr lang="en-US" sz="2000" i="1" dirty="0" smtClean="0">
                <a:solidFill>
                  <a:schemeClr val="tx1"/>
                </a:solidFill>
              </a:rPr>
              <a:t>social </a:t>
            </a:r>
            <a:r>
              <a:rPr lang="en-US" sz="2000" i="1" dirty="0">
                <a:solidFill>
                  <a:schemeClr val="tx1"/>
                </a:solidFill>
              </a:rPr>
              <a:t>reform </a:t>
            </a:r>
            <a:r>
              <a:rPr lang="en-US" sz="2000" dirty="0" smtClean="0">
                <a:solidFill>
                  <a:schemeClr val="tx1"/>
                </a:solidFill>
              </a:rPr>
              <a:t>which affected </a:t>
            </a:r>
            <a:r>
              <a:rPr lang="en-US" sz="2000" dirty="0">
                <a:solidFill>
                  <a:schemeClr val="tx1"/>
                </a:solidFill>
              </a:rPr>
              <a:t>human improvement</a:t>
            </a:r>
          </a:p>
          <a:p>
            <a:r>
              <a:rPr lang="en-US" sz="2000" dirty="0">
                <a:solidFill>
                  <a:schemeClr val="tx1"/>
                </a:solidFill>
              </a:rPr>
              <a:t>Ideas included the human biological and </a:t>
            </a:r>
            <a:r>
              <a:rPr lang="en-US" sz="2000" dirty="0" smtClean="0">
                <a:solidFill>
                  <a:schemeClr val="tx1"/>
                </a:solidFill>
              </a:rPr>
              <a:t>cultural sameness</a:t>
            </a:r>
            <a:endParaRPr lang="en-US" sz="2000" dirty="0">
              <a:solidFill>
                <a:schemeClr val="tx1"/>
              </a:solidFill>
            </a:endParaRPr>
          </a:p>
          <a:p>
            <a:pPr lvl="1"/>
            <a:r>
              <a:rPr lang="en-US" sz="2000" dirty="0">
                <a:solidFill>
                  <a:schemeClr val="tx1"/>
                </a:solidFill>
              </a:rPr>
              <a:t>Pre-Enlightenment </a:t>
            </a:r>
            <a:r>
              <a:rPr lang="en-US" sz="2000" dirty="0" smtClean="0">
                <a:solidFill>
                  <a:schemeClr val="tx1"/>
                </a:solidFill>
              </a:rPr>
              <a:t>stressed </a:t>
            </a:r>
            <a:r>
              <a:rPr lang="en-US" sz="2000" dirty="0">
                <a:solidFill>
                  <a:schemeClr val="tx1"/>
                </a:solidFill>
              </a:rPr>
              <a:t>the permanent </a:t>
            </a:r>
            <a:r>
              <a:rPr lang="en-US" sz="2000" dirty="0" smtClean="0">
                <a:solidFill>
                  <a:schemeClr val="tx1"/>
                </a:solidFill>
              </a:rPr>
              <a:t>gap between </a:t>
            </a:r>
            <a:r>
              <a:rPr lang="en-US" sz="2000" dirty="0">
                <a:solidFill>
                  <a:schemeClr val="tx1"/>
                </a:solidFill>
              </a:rPr>
              <a:t>Europeans and Africans or </a:t>
            </a:r>
            <a:r>
              <a:rPr lang="en-US" sz="2000" dirty="0" smtClean="0">
                <a:solidFill>
                  <a:schemeClr val="tx1"/>
                </a:solidFill>
              </a:rPr>
              <a:t>indigenous cultures</a:t>
            </a:r>
            <a:endParaRPr lang="en-US" sz="2000" dirty="0">
              <a:solidFill>
                <a:schemeClr val="tx1"/>
              </a:solidFill>
            </a:endParaRPr>
          </a:p>
          <a:p>
            <a:pPr lvl="1"/>
            <a:r>
              <a:rPr lang="en-US" sz="2000" dirty="0">
                <a:solidFill>
                  <a:schemeClr val="tx1"/>
                </a:solidFill>
              </a:rPr>
              <a:t>18th century philosophers preached the similarities among human </a:t>
            </a:r>
            <a:r>
              <a:rPr lang="en-US" sz="2000" dirty="0" smtClean="0">
                <a:solidFill>
                  <a:schemeClr val="tx1"/>
                </a:solidFill>
              </a:rPr>
              <a:t>societies</a:t>
            </a:r>
            <a:endParaRPr lang="en-US" sz="2000" dirty="0">
              <a:solidFill>
                <a:schemeClr val="tx1"/>
              </a:solidFill>
            </a:endParaRPr>
          </a:p>
          <a:p>
            <a:r>
              <a:rPr lang="en-US" sz="2000" dirty="0">
                <a:solidFill>
                  <a:schemeClr val="tx1"/>
                </a:solidFill>
              </a:rPr>
              <a:t>Enlightenment scientists assumed that the races of man belonged to a </a:t>
            </a:r>
            <a:r>
              <a:rPr lang="en-US" sz="2000" dirty="0" smtClean="0">
                <a:solidFill>
                  <a:schemeClr val="tx1"/>
                </a:solidFill>
              </a:rPr>
              <a:t>single species</a:t>
            </a:r>
            <a:endParaRPr lang="en-US" sz="2000" dirty="0">
              <a:solidFill>
                <a:schemeClr val="tx1"/>
              </a:solidFill>
            </a:endParaRPr>
          </a:p>
          <a:p>
            <a:r>
              <a:rPr lang="en-US" sz="2000" dirty="0" smtClean="0">
                <a:solidFill>
                  <a:schemeClr val="tx1"/>
                </a:solidFill>
              </a:rPr>
              <a:t>Created </a:t>
            </a:r>
            <a:r>
              <a:rPr lang="en-US" sz="2000" dirty="0">
                <a:solidFill>
                  <a:schemeClr val="tx1"/>
                </a:solidFill>
              </a:rPr>
              <a:t>the idea of a common developmental path for all </a:t>
            </a:r>
            <a:r>
              <a:rPr lang="en-US" sz="2000" dirty="0" smtClean="0">
                <a:solidFill>
                  <a:schemeClr val="tx1"/>
                </a:solidFill>
              </a:rPr>
              <a:t>societies</a:t>
            </a:r>
          </a:p>
          <a:p>
            <a:pPr lvl="1"/>
            <a:r>
              <a:rPr lang="en-US" sz="2000" dirty="0" smtClean="0">
                <a:solidFill>
                  <a:schemeClr val="tx1"/>
                </a:solidFill>
              </a:rPr>
              <a:t>While </a:t>
            </a:r>
            <a:r>
              <a:rPr lang="en-US" sz="2000" dirty="0">
                <a:solidFill>
                  <a:schemeClr val="tx1"/>
                </a:solidFill>
              </a:rPr>
              <a:t>some societies achieved a higher level of civilization than others, all societies occupied a position on this path</a:t>
            </a:r>
          </a:p>
          <a:p>
            <a:pPr lvl="1"/>
            <a:r>
              <a:rPr lang="en-US" sz="2000" dirty="0">
                <a:solidFill>
                  <a:schemeClr val="tx1"/>
                </a:solidFill>
              </a:rPr>
              <a:t>This belief encouraged the idea that societal change could </a:t>
            </a:r>
            <a:r>
              <a:rPr lang="en-US" sz="2000" dirty="0" smtClean="0">
                <a:solidFill>
                  <a:schemeClr val="tx1"/>
                </a:solidFill>
              </a:rPr>
              <a:t>be </a:t>
            </a:r>
            <a:r>
              <a:rPr lang="en-US" sz="2000" dirty="0">
                <a:solidFill>
                  <a:schemeClr val="tx1"/>
                </a:solidFill>
              </a:rPr>
              <a:t>accelerated and guided through </a:t>
            </a:r>
            <a:r>
              <a:rPr lang="en-US" sz="2000" dirty="0" smtClean="0">
                <a:solidFill>
                  <a:schemeClr val="tx1"/>
                </a:solidFill>
              </a:rPr>
              <a:t>social intervention</a:t>
            </a:r>
            <a:endParaRPr lang="en-US" sz="2000" dirty="0">
              <a:solidFill>
                <a:schemeClr val="tx1"/>
              </a:solidFill>
            </a:endParaRPr>
          </a:p>
        </p:txBody>
      </p:sp>
      <p:grpSp>
        <p:nvGrpSpPr>
          <p:cNvPr id="5" name="Group 4"/>
          <p:cNvGrpSpPr/>
          <p:nvPr/>
        </p:nvGrpSpPr>
        <p:grpSpPr>
          <a:xfrm>
            <a:off x="457200" y="1249096"/>
            <a:ext cx="8458200" cy="5075504"/>
            <a:chOff x="685800" y="1371600"/>
            <a:chExt cx="8001000" cy="4490965"/>
          </a:xfrm>
        </p:grpSpPr>
        <p:sp>
          <p:nvSpPr>
            <p:cNvPr id="4" name="TextBox 3"/>
            <p:cNvSpPr txBox="1"/>
            <p:nvPr/>
          </p:nvSpPr>
          <p:spPr>
            <a:xfrm>
              <a:off x="685800" y="1371600"/>
              <a:ext cx="8001000" cy="4490965"/>
            </a:xfrm>
            <a:prstGeom prst="rect">
              <a:avLst/>
            </a:prstGeom>
            <a:solidFill>
              <a:schemeClr val="accent2">
                <a:lumMod val="20000"/>
                <a:lumOff val="80000"/>
              </a:schemeClr>
            </a:solidFill>
          </p:spPr>
          <p:txBody>
            <a:bodyPr wrap="square" rtlCol="0">
              <a:spAutoFit/>
            </a:bodyPr>
            <a:lstStyle/>
            <a:p>
              <a:r>
                <a:rPr lang="en-US" sz="2400" dirty="0" smtClean="0"/>
                <a:t>Click either picture for Pre-Darwinian theories of evolution including those of Carolus Linnaeus and Comte de Buffon</a:t>
              </a:r>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a:t> </a:t>
              </a:r>
              <a:r>
                <a:rPr lang="en-US" dirty="0" smtClean="0"/>
                <a:t>           Carolus Linnaeus (1707-1778)           Comte de Buffon (1707-1788)</a:t>
              </a:r>
            </a:p>
            <a:p>
              <a:endParaRPr lang="en-US" dirty="0"/>
            </a:p>
          </p:txBody>
        </p:sp>
        <p:pic>
          <p:nvPicPr>
            <p:cNvPr id="6" name="Picture 2" descr="painting of Carolus Linnaeu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99" y="2494397"/>
              <a:ext cx="1902107" cy="24633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595583"/>
              <a:ext cx="153789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3042992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ustom 14">
      <a:dk1>
        <a:srgbClr val="3E141D"/>
      </a:dk1>
      <a:lt1>
        <a:sysClr val="window" lastClr="FFFFFF"/>
      </a:lt1>
      <a:dk2>
        <a:srgbClr val="7A1A06"/>
      </a:dk2>
      <a:lt2>
        <a:srgbClr val="E6E6E6"/>
      </a:lt2>
      <a:accent1>
        <a:srgbClr val="89C01C"/>
      </a:accent1>
      <a:accent2>
        <a:srgbClr val="FCB22C"/>
      </a:accent2>
      <a:accent3>
        <a:srgbClr val="FE750E"/>
      </a:accent3>
      <a:accent4>
        <a:srgbClr val="F23610"/>
      </a:accent4>
      <a:accent5>
        <a:srgbClr val="7C283A"/>
      </a:accent5>
      <a:accent6>
        <a:srgbClr val="3E7520"/>
      </a:accent6>
      <a:hlink>
        <a:srgbClr val="3333CC"/>
      </a:hlink>
      <a:folHlink>
        <a:srgbClr val="7030A0"/>
      </a:folHlink>
    </a:clrScheme>
    <a:fontScheme name="Custom 2">
      <a:majorFont>
        <a:latin typeface="Plantagenet Cherokee"/>
        <a:ea typeface=""/>
        <a:cs typeface=""/>
      </a:majorFont>
      <a:minorFont>
        <a:latin typeface="Plantagenet Cherokee"/>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emplate>
  <TotalTime>12529</TotalTime>
  <Words>2037</Words>
  <Application>Microsoft Macintosh PowerPoint</Application>
  <PresentationFormat>On-screen Show (4:3)</PresentationFormat>
  <Paragraphs>256</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Plantagenet Cherokee</vt:lpstr>
      <vt:lpstr>Century Gothic</vt:lpstr>
      <vt:lpstr>Executive</vt:lpstr>
      <vt:lpstr>PowerPoint Presentation</vt:lpstr>
      <vt:lpstr>The Old “Empire”</vt:lpstr>
      <vt:lpstr>External Forces</vt:lpstr>
      <vt:lpstr>Internal Forces</vt:lpstr>
      <vt:lpstr>Causes of Abolition of Slavery</vt:lpstr>
      <vt:lpstr>End of Slavery Timeline</vt:lpstr>
      <vt:lpstr>Rise of New Liberal Empire</vt:lpstr>
      <vt:lpstr>Economic Liberalism</vt:lpstr>
      <vt:lpstr>Enlightenment Universalism  </vt:lpstr>
      <vt:lpstr>Cultural Relativism</vt:lpstr>
      <vt:lpstr>Captain Cook</vt:lpstr>
      <vt:lpstr>Liberal Reform in India</vt:lpstr>
      <vt:lpstr>British Ban Sati</vt:lpstr>
      <vt:lpstr>Failure of Liberal Vision</vt:lpstr>
      <vt:lpstr>New Imperialism Politics</vt:lpstr>
      <vt:lpstr>Critics of Empire</vt:lpstr>
      <vt:lpstr>Other Attitudes to Imperialism </vt:lpstr>
      <vt:lpstr>More Links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irena</dc:creator>
  <cp:lastModifiedBy>Irena Yang</cp:lastModifiedBy>
  <cp:revision>71</cp:revision>
  <dcterms:created xsi:type="dcterms:W3CDTF">2013-01-28T23:46:34Z</dcterms:created>
  <dcterms:modified xsi:type="dcterms:W3CDTF">2013-02-14T19:58:26Z</dcterms:modified>
</cp:coreProperties>
</file>